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9" r:id="rId4"/>
    <p:sldId id="258" r:id="rId5"/>
    <p:sldId id="277" r:id="rId6"/>
    <p:sldId id="265" r:id="rId7"/>
    <p:sldId id="303" r:id="rId8"/>
    <p:sldId id="304" r:id="rId9"/>
    <p:sldId id="305" r:id="rId10"/>
    <p:sldId id="287" r:id="rId11"/>
    <p:sldId id="288" r:id="rId12"/>
    <p:sldId id="291" r:id="rId13"/>
    <p:sldId id="290" r:id="rId14"/>
    <p:sldId id="289" r:id="rId15"/>
    <p:sldId id="292" r:id="rId16"/>
    <p:sldId id="276" r:id="rId17"/>
    <p:sldId id="308" r:id="rId18"/>
    <p:sldId id="293" r:id="rId19"/>
    <p:sldId id="294" r:id="rId20"/>
    <p:sldId id="295" r:id="rId21"/>
    <p:sldId id="296" r:id="rId22"/>
    <p:sldId id="297" r:id="rId23"/>
    <p:sldId id="307" r:id="rId24"/>
    <p:sldId id="298" r:id="rId25"/>
    <p:sldId id="299" r:id="rId26"/>
    <p:sldId id="300" r:id="rId27"/>
    <p:sldId id="301" r:id="rId28"/>
    <p:sldId id="302" r:id="rId29"/>
    <p:sldId id="306" r:id="rId30"/>
  </p:sldIdLst>
  <p:sldSz cx="9144000" cy="5143500" type="screen16x9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gHkqGsx0akNVb2msDm5QQKBtp3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9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403204-F723-4648-9B3E-1B3B93A4B5DA}">
  <a:tblStyle styleId="{9D403204-F723-4648-9B3E-1B3B93A4B5D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7812" autoAdjust="0"/>
  </p:normalViewPr>
  <p:slideViewPr>
    <p:cSldViewPr snapToGrid="0">
      <p:cViewPr varScale="1">
        <p:scale>
          <a:sx n="151" d="100"/>
          <a:sy n="151" d="100"/>
        </p:scale>
        <p:origin x="456" y="13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211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9233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4223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94045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42617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1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91976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78257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16056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106708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55107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2062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2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30822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03679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58616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33526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90439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346410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6673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902346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9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/>
              <a:t>좋아요.</a:t>
            </a:r>
            <a:endParaRPr/>
          </a:p>
        </p:txBody>
      </p:sp>
      <p:sp>
        <p:nvSpPr>
          <p:cNvPr id="160" name="Google Shape;160;p9:notes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6986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4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3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6866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1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" name="Google Shape;235;p1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8582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" name="Google Shape;235;p15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00561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10:notes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9538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4289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7" lvl="1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1" lvl="5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62865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1"/>
          </p:nvPr>
        </p:nvSpPr>
        <p:spPr>
          <a:xfrm>
            <a:off x="628651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891" lvl="0" indent="-257168" algn="l">
              <a:lnSpc>
                <a:spcPct val="90000"/>
              </a:lnSpc>
              <a:spcBef>
                <a:spcPts val="75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685783" lvl="1" indent="-25716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028674" lvl="2" indent="-25716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371566" lvl="3" indent="-25716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1714457" lvl="4" indent="-25716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057349" lvl="5" indent="-25716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400240" lvl="6" indent="-25716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743131" lvl="7" indent="-25716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086023" lvl="8" indent="-257168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dt" idx="10"/>
          </p:nvPr>
        </p:nvSpPr>
        <p:spPr>
          <a:xfrm>
            <a:off x="628651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ftr" idx="11"/>
          </p:nvPr>
        </p:nvSpPr>
        <p:spPr>
          <a:xfrm>
            <a:off x="3028951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sldNum" idx="12"/>
          </p:nvPr>
        </p:nvSpPr>
        <p:spPr>
          <a:xfrm>
            <a:off x="6457951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906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4289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7" lvl="1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1" lvl="5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7" lvl="1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1" lvl="5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body" idx="2"/>
          </p:nvPr>
        </p:nvSpPr>
        <p:spPr>
          <a:xfrm>
            <a:off x="4832401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7" lvl="1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1" lvl="5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1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7" lvl="1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1" lvl="5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3"/>
          <p:cNvSpPr txBox="1">
            <a:spLocks noGrp="1"/>
          </p:cNvSpPr>
          <p:nvPr>
            <p:ph type="title"/>
          </p:nvPr>
        </p:nvSpPr>
        <p:spPr>
          <a:xfrm>
            <a:off x="490251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23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34289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7" lvl="1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1" lvl="5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4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6"/>
          <p:cNvSpPr txBox="1">
            <a:spLocks noGrp="1"/>
          </p:cNvSpPr>
          <p:nvPr>
            <p:ph type="sldNum" idx="12"/>
          </p:nvPr>
        </p:nvSpPr>
        <p:spPr>
          <a:xfrm>
            <a:off x="8472459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189186" y="102475"/>
            <a:ext cx="25026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Ocean Freight Quote System</a:t>
            </a:r>
            <a:endParaRPr lang="ko-KR" altLang="en-US" dirty="0"/>
          </a:p>
        </p:txBody>
      </p:sp>
      <p:cxnSp>
        <p:nvCxnSpPr>
          <p:cNvPr id="13" name="직선 연결선 12"/>
          <p:cNvCxnSpPr/>
          <p:nvPr userDrawn="1"/>
        </p:nvCxnSpPr>
        <p:spPr>
          <a:xfrm flipV="1">
            <a:off x="268014" y="410252"/>
            <a:ext cx="8639503" cy="157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720" y="833377"/>
            <a:ext cx="4413232" cy="3804850"/>
          </a:xfrm>
          <a:prstGeom prst="rect">
            <a:avLst/>
          </a:prstGeom>
        </p:spPr>
      </p:pic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437147" y="807652"/>
            <a:ext cx="4817758" cy="566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dist">
              <a:buSzPct val="122931"/>
            </a:pPr>
            <a:r>
              <a:rPr lang="ko" altLang="en-US" sz="2400" dirty="0" smtClean="0"/>
              <a:t>수출입 </a:t>
            </a:r>
            <a:r>
              <a:rPr lang="ko-KR" altLang="en-US" sz="2400" dirty="0" smtClean="0"/>
              <a:t>물류 </a:t>
            </a:r>
            <a:r>
              <a:rPr lang="ko-KR" altLang="en-US" sz="2400" dirty="0" err="1" smtClean="0"/>
              <a:t>견적관리</a:t>
            </a:r>
            <a:r>
              <a:rPr lang="ko-KR" altLang="en-US" sz="2400" dirty="0" smtClean="0"/>
              <a:t> 웹</a:t>
            </a:r>
            <a:r>
              <a:rPr lang="ko" altLang="en-US" sz="2400" dirty="0" smtClean="0"/>
              <a:t>시스템</a:t>
            </a:r>
            <a:endParaRPr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342855" y="2156838"/>
            <a:ext cx="2597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제작기간 </a:t>
            </a:r>
            <a:r>
              <a:rPr lang="en-US" altLang="ko-KR" dirty="0" smtClean="0"/>
              <a:t>: 2022.03.01.~03.31.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40758" y="2966199"/>
            <a:ext cx="12682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2022.04.01.</a:t>
            </a:r>
          </a:p>
          <a:p>
            <a:pPr>
              <a:lnSpc>
                <a:spcPct val="200000"/>
              </a:lnSpc>
            </a:pPr>
            <a:r>
              <a:rPr lang="ko-KR" altLang="en-US" sz="1600" dirty="0" smtClean="0"/>
              <a:t>   맹주호</a:t>
            </a:r>
            <a:endParaRPr lang="ko-KR" altLang="en-US"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4;p3"/>
          <p:cNvSpPr txBox="1">
            <a:spLocks/>
          </p:cNvSpPr>
          <p:nvPr/>
        </p:nvSpPr>
        <p:spPr>
          <a:xfrm>
            <a:off x="6954252" y="134502"/>
            <a:ext cx="2109910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2.3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데이터베이스 구성</a:t>
            </a:r>
            <a:endParaRPr lang="ko-KR" altLang="en-US" dirty="0"/>
          </a:p>
        </p:txBody>
      </p:sp>
      <p:pic>
        <p:nvPicPr>
          <p:cNvPr id="4" name="그림 3"/>
          <p:cNvPicPr/>
          <p:nvPr/>
        </p:nvPicPr>
        <p:blipFill>
          <a:blip r:embed="rId3"/>
          <a:stretch>
            <a:fillRect/>
          </a:stretch>
        </p:blipFill>
        <p:spPr>
          <a:xfrm>
            <a:off x="253325" y="579137"/>
            <a:ext cx="3887979" cy="2972446"/>
          </a:xfrm>
          <a:prstGeom prst="rect">
            <a:avLst/>
          </a:prstGeom>
        </p:spPr>
      </p:pic>
      <p:pic>
        <p:nvPicPr>
          <p:cNvPr id="5" name="그림 4"/>
          <p:cNvPicPr/>
          <p:nvPr/>
        </p:nvPicPr>
        <p:blipFill>
          <a:blip r:embed="rId4"/>
          <a:stretch>
            <a:fillRect/>
          </a:stretch>
        </p:blipFill>
        <p:spPr>
          <a:xfrm>
            <a:off x="4308182" y="579137"/>
            <a:ext cx="4406265" cy="4222115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439153"/>
              </p:ext>
            </p:extLst>
          </p:nvPr>
        </p:nvGraphicFramePr>
        <p:xfrm>
          <a:off x="312951" y="3670853"/>
          <a:ext cx="3304892" cy="1417985"/>
        </p:xfrm>
        <a:graphic>
          <a:graphicData uri="http://schemas.openxmlformats.org/drawingml/2006/table">
            <a:tbl>
              <a:tblPr firstRow="1" bandRow="1">
                <a:tableStyleId>{9D403204-F723-4648-9B3E-1B3B93A4B5DA}</a:tableStyleId>
              </a:tblPr>
              <a:tblGrid>
                <a:gridCol w="1652446">
                  <a:extLst>
                    <a:ext uri="{9D8B030D-6E8A-4147-A177-3AD203B41FA5}">
                      <a16:colId xmlns:a16="http://schemas.microsoft.com/office/drawing/2014/main" val="1632948501"/>
                    </a:ext>
                  </a:extLst>
                </a:gridCol>
                <a:gridCol w="1652446">
                  <a:extLst>
                    <a:ext uri="{9D8B030D-6E8A-4147-A177-3AD203B41FA5}">
                      <a16:colId xmlns:a16="http://schemas.microsoft.com/office/drawing/2014/main" val="3389522972"/>
                    </a:ext>
                  </a:extLst>
                </a:gridCol>
              </a:tblGrid>
              <a:tr h="283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Table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Table </a:t>
                      </a:r>
                      <a:r>
                        <a:rPr lang="ko-KR" altLang="en-US" sz="1100" dirty="0" smtClean="0"/>
                        <a:t>설명</a:t>
                      </a:r>
                      <a:endParaRPr lang="ko-KR" altLang="en-US" sz="1100" dirty="0"/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185333"/>
                  </a:ext>
                </a:extLst>
              </a:tr>
              <a:tr h="283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err="1" smtClean="0"/>
                        <a:t>quote_freight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smtClean="0"/>
                        <a:t>해상운임 정보 테이블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3373639"/>
                  </a:ext>
                </a:extLst>
              </a:tr>
              <a:tr h="283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err="1" smtClean="0"/>
                        <a:t>quote_freight_history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smtClean="0"/>
                        <a:t>해상운임 정보 변경 기록 테이블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937702"/>
                  </a:ext>
                </a:extLst>
              </a:tr>
              <a:tr h="283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err="1" smtClean="0"/>
                        <a:t>quote_quotation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smtClean="0"/>
                        <a:t>견적 테이블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277661"/>
                  </a:ext>
                </a:extLst>
              </a:tr>
              <a:tr h="28359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quote_quotation_history</a:t>
                      </a:r>
                      <a:endParaRPr lang="ko-KR" altLang="en-US" sz="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dirty="0" err="1" smtClean="0"/>
                        <a:t>견적정보</a:t>
                      </a:r>
                      <a:r>
                        <a:rPr lang="ko-KR" altLang="en-US" sz="800" dirty="0" smtClean="0"/>
                        <a:t> 변경 테이블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785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335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Google Shape;78;p5"/>
          <p:cNvGraphicFramePr/>
          <p:nvPr>
            <p:extLst>
              <p:ext uri="{D42A27DB-BD31-4B8C-83A1-F6EECF244321}">
                <p14:modId xmlns:p14="http://schemas.microsoft.com/office/powerpoint/2010/main" val="1622301821"/>
              </p:ext>
            </p:extLst>
          </p:nvPr>
        </p:nvGraphicFramePr>
        <p:xfrm>
          <a:off x="335944" y="909761"/>
          <a:ext cx="8231587" cy="3205651"/>
        </p:xfrm>
        <a:graphic>
          <a:graphicData uri="http://schemas.openxmlformats.org/drawingml/2006/table">
            <a:tbl>
              <a:tblPr>
                <a:noFill/>
                <a:tableStyleId>{9D403204-F723-4648-9B3E-1B3B93A4B5DA}</a:tableStyleId>
              </a:tblPr>
              <a:tblGrid>
                <a:gridCol w="20450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55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5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87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6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3324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컬럼명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타입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NULL</a:t>
                      </a:r>
                      <a:r>
                        <a:rPr 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여부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Key</a:t>
                      </a:r>
                      <a:r>
                        <a:rPr 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속성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162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05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excountry</a:t>
                      </a:r>
                      <a:r>
                        <a:rPr lang="en-US" altLang="ko-KR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수출</a:t>
                      </a:r>
                      <a:r>
                        <a:rPr lang="ko-KR" altLang="en-US" sz="9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국가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sz="9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NOT</a:t>
                      </a:r>
                      <a:r>
                        <a:rPr lang="en-US" altLang="ko-KR" sz="9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NULL</a:t>
                      </a:r>
                      <a:endParaRPr lang="ko-KR" altLang="en-US"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554578015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pol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수출 항구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en-US" altLang="ko-KR" sz="9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imcountry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수입 국가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ko-KR" altLang="en-US" sz="9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423544928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pod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수입 항구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 latinLnBrk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ko-KR" altLang="en-US" sz="9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237351242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twenty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20’DC</a:t>
                      </a:r>
                      <a:r>
                        <a:rPr lang="en-US" altLang="ko-KR" sz="9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9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DECIMAL(11,2)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9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550656702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forty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40’DC </a:t>
                      </a: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DECIMAL(11,2)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9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850374790"/>
                  </a:ext>
                </a:extLst>
              </a:tr>
            </a:tbl>
          </a:graphicData>
        </a:graphic>
      </p:graphicFrame>
      <p:sp>
        <p:nvSpPr>
          <p:cNvPr id="4" name="Google Shape;64;p3"/>
          <p:cNvSpPr txBox="1">
            <a:spLocks/>
          </p:cNvSpPr>
          <p:nvPr/>
        </p:nvSpPr>
        <p:spPr>
          <a:xfrm>
            <a:off x="7383925" y="112643"/>
            <a:ext cx="1580704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2.4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테이블 명세</a:t>
            </a:r>
            <a:endParaRPr lang="en-US" altLang="ko-KR" dirty="0" smtClean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058" y="458570"/>
            <a:ext cx="14959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● freight table 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8352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Google Shape;78;p5"/>
          <p:cNvGraphicFramePr/>
          <p:nvPr>
            <p:extLst>
              <p:ext uri="{D42A27DB-BD31-4B8C-83A1-F6EECF244321}">
                <p14:modId xmlns:p14="http://schemas.microsoft.com/office/powerpoint/2010/main" val="1687336052"/>
              </p:ext>
            </p:extLst>
          </p:nvPr>
        </p:nvGraphicFramePr>
        <p:xfrm>
          <a:off x="354994" y="887630"/>
          <a:ext cx="8255605" cy="4327830"/>
        </p:xfrm>
        <a:graphic>
          <a:graphicData uri="http://schemas.openxmlformats.org/drawingml/2006/table">
            <a:tbl>
              <a:tblPr>
                <a:noFill/>
                <a:tableStyleId>{9D403204-F723-4648-9B3E-1B3B93A4B5DA}</a:tableStyleId>
              </a:tblPr>
              <a:tblGrid>
                <a:gridCol w="20510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0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03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28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707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컬럼명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타입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NULL</a:t>
                      </a:r>
                      <a:r>
                        <a:rPr 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여부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Key</a:t>
                      </a:r>
                      <a:r>
                        <a:rPr 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속성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7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excountry</a:t>
                      </a:r>
                      <a:r>
                        <a:rPr lang="en-US" altLang="ko-KR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수출</a:t>
                      </a:r>
                      <a:r>
                        <a:rPr lang="ko-KR" altLang="en-US" sz="7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국가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sz="7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NOT</a:t>
                      </a:r>
                      <a:r>
                        <a:rPr lang="en-US" altLang="ko-KR" sz="7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NULL</a:t>
                      </a:r>
                      <a:endParaRPr lang="ko-KR" altLang="en-US"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554578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pol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수출 항구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en-US" altLang="ko-KR" sz="7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imcountry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수입 국가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ko-KR" altLang="en-US" sz="7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4235449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pod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수입 항구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 latinLnBrk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ko-KR" altLang="en-US" sz="7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7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2373512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twenty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20’DC</a:t>
                      </a:r>
                      <a:r>
                        <a:rPr lang="en-US" altLang="ko-KR" sz="7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7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DECIMAL(11,2)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7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5506567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forty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40’DC </a:t>
                      </a:r>
                      <a:r>
                        <a:rPr lang="ko-KR" alt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DECIMAL(11,2)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7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8503747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pRowsQty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freight</a:t>
                      </a:r>
                      <a:r>
                        <a:rPr lang="ko-KR" altLang="en-US" sz="7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테이블 </a:t>
                      </a:r>
                      <a:r>
                        <a:rPr lang="en-US" altLang="ko-KR" sz="7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row </a:t>
                      </a:r>
                      <a:r>
                        <a:rPr lang="ko-KR" altLang="en-US" sz="7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INT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7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9779992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recodeType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기록 타입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VARCHAR(6)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7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6667025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details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상세 변경 정보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VARCHAR(255)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NULL</a:t>
                      </a:r>
                      <a:endParaRPr kumimoji="0" lang="ko-KR" altLang="en-US" sz="7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558576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7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hDate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7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변경 시간</a:t>
                      </a: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7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TIMESTAMP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NULL</a:t>
                      </a:r>
                      <a:endParaRPr kumimoji="0" lang="ko-KR" altLang="en-US" sz="7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826071217"/>
                  </a:ext>
                </a:extLst>
              </a:tr>
            </a:tbl>
          </a:graphicData>
        </a:graphic>
      </p:graphicFrame>
      <p:sp>
        <p:nvSpPr>
          <p:cNvPr id="4" name="Google Shape;64;p3"/>
          <p:cNvSpPr txBox="1">
            <a:spLocks/>
          </p:cNvSpPr>
          <p:nvPr/>
        </p:nvSpPr>
        <p:spPr>
          <a:xfrm>
            <a:off x="7371225" y="125343"/>
            <a:ext cx="1580704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2.4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테이블 명세</a:t>
            </a:r>
            <a:endParaRPr lang="en-US" altLang="ko-KR" dirty="0" smtClean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058" y="450950"/>
            <a:ext cx="21563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● </a:t>
            </a:r>
            <a:r>
              <a:rPr lang="en-US" altLang="ko-KR" sz="1600" dirty="0" err="1" smtClean="0"/>
              <a:t>freight_history</a:t>
            </a:r>
            <a:r>
              <a:rPr lang="en-US" altLang="ko-KR" sz="1600" dirty="0" smtClean="0"/>
              <a:t> table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36013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Google Shape;78;p5"/>
          <p:cNvGraphicFramePr/>
          <p:nvPr>
            <p:extLst>
              <p:ext uri="{D42A27DB-BD31-4B8C-83A1-F6EECF244321}">
                <p14:modId xmlns:p14="http://schemas.microsoft.com/office/powerpoint/2010/main" val="170066496"/>
              </p:ext>
            </p:extLst>
          </p:nvPr>
        </p:nvGraphicFramePr>
        <p:xfrm>
          <a:off x="335944" y="909761"/>
          <a:ext cx="8231587" cy="4132971"/>
        </p:xfrm>
        <a:graphic>
          <a:graphicData uri="http://schemas.openxmlformats.org/drawingml/2006/table">
            <a:tbl>
              <a:tblPr>
                <a:noFill/>
                <a:tableStyleId>{9D403204-F723-4648-9B3E-1B3B93A4B5DA}</a:tableStyleId>
              </a:tblPr>
              <a:tblGrid>
                <a:gridCol w="20450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55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5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87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6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3324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컬럼명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타입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NULL</a:t>
                      </a:r>
                      <a:r>
                        <a:rPr 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여부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Key</a:t>
                      </a:r>
                      <a:r>
                        <a:rPr 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속성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162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05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excountry</a:t>
                      </a:r>
                      <a:r>
                        <a:rPr lang="en-US" altLang="ko-KR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수출</a:t>
                      </a:r>
                      <a:r>
                        <a:rPr lang="ko-KR" altLang="en-US" sz="9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국가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sz="9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NOT</a:t>
                      </a:r>
                      <a:r>
                        <a:rPr lang="en-US" altLang="ko-KR" sz="9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NULL</a:t>
                      </a:r>
                      <a:endParaRPr lang="ko-KR" altLang="en-US"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554578015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pol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수출 항구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en-US" altLang="ko-KR" sz="9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imcountry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수입 국가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ko-KR" altLang="en-US" sz="9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423544928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pod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수입 항구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 latinLnBrk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ko-KR" altLang="en-US" sz="9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9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237351242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qtyTwenty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20’DC</a:t>
                      </a:r>
                      <a:r>
                        <a:rPr lang="en-US" altLang="ko-KR" sz="9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9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DECIMAL(11,2)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NULL</a:t>
                      </a:r>
                      <a:endParaRPr kumimoji="0" lang="ko-KR" altLang="en-US" sz="9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550656702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qtyForty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40’DC </a:t>
                      </a: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DECIMAL(11,2)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NULL</a:t>
                      </a:r>
                      <a:endParaRPr kumimoji="0" lang="ko-KR" altLang="en-US" sz="9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850374790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amount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 금액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DECIMAL(11,2)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9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095751188"/>
                  </a:ext>
                </a:extLst>
              </a:tr>
              <a:tr h="46366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exfk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수출 국가참조하는 </a:t>
                      </a:r>
                      <a:r>
                        <a:rPr lang="ko-KR" altLang="en-US" sz="9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외래키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9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VARCHAR(45)</a:t>
                      </a:r>
                      <a:endParaRPr lang="ko-KR" altLang="en-US" sz="900" b="0" i="0" u="none" strike="noStrike" cap="none" dirty="0" smtClean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NULL</a:t>
                      </a:r>
                      <a:endParaRPr kumimoji="0" lang="ko-KR" altLang="en-US" sz="9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FK</a:t>
                      </a:r>
                      <a:endParaRPr sz="9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932492705"/>
                  </a:ext>
                </a:extLst>
              </a:tr>
            </a:tbl>
          </a:graphicData>
        </a:graphic>
      </p:graphicFrame>
      <p:sp>
        <p:nvSpPr>
          <p:cNvPr id="4" name="Google Shape;64;p3"/>
          <p:cNvSpPr txBox="1">
            <a:spLocks/>
          </p:cNvSpPr>
          <p:nvPr/>
        </p:nvSpPr>
        <p:spPr>
          <a:xfrm>
            <a:off x="7326775" y="93593"/>
            <a:ext cx="1580704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2.4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테이블 명세</a:t>
            </a:r>
            <a:endParaRPr lang="en-US" altLang="ko-KR" dirty="0" smtClean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058" y="458570"/>
            <a:ext cx="17684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● quotation table 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8908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Google Shape;78;p5"/>
          <p:cNvGraphicFramePr/>
          <p:nvPr>
            <p:extLst>
              <p:ext uri="{D42A27DB-BD31-4B8C-83A1-F6EECF244321}">
                <p14:modId xmlns:p14="http://schemas.microsoft.com/office/powerpoint/2010/main" val="1314785427"/>
              </p:ext>
            </p:extLst>
          </p:nvPr>
        </p:nvGraphicFramePr>
        <p:xfrm>
          <a:off x="329594" y="770214"/>
          <a:ext cx="8308947" cy="4374053"/>
        </p:xfrm>
        <a:graphic>
          <a:graphicData uri="http://schemas.openxmlformats.org/drawingml/2006/table">
            <a:tbl>
              <a:tblPr>
                <a:noFill/>
                <a:tableStyleId>{9D403204-F723-4648-9B3E-1B3B93A4B5DA}</a:tableStyleId>
              </a:tblPr>
              <a:tblGrid>
                <a:gridCol w="20643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18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01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1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808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5102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05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컬럼명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타입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NULL</a:t>
                      </a:r>
                      <a:r>
                        <a:rPr lang="en-US" sz="105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5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여부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05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Key</a:t>
                      </a:r>
                      <a:r>
                        <a:rPr lang="en-US" sz="105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5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속성</a:t>
                      </a:r>
                      <a:endParaRPr sz="105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67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6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excountry</a:t>
                      </a:r>
                      <a:r>
                        <a:rPr lang="en-US" altLang="ko-KR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ko-KR" altLang="en-US"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수출</a:t>
                      </a:r>
                      <a:r>
                        <a:rPr lang="ko-KR" altLang="en-US" sz="6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국가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sz="6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NOT</a:t>
                      </a:r>
                      <a:r>
                        <a:rPr lang="en-US" altLang="ko-KR" sz="6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NULL</a:t>
                      </a:r>
                      <a:endParaRPr lang="ko-KR" altLang="en-US"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554578015"/>
                  </a:ext>
                </a:extLst>
              </a:tr>
              <a:tr h="34767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pol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수출 항구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en-US" altLang="ko-KR" sz="6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67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imcountry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수입 국가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ko-KR" altLang="en-US" sz="6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423544928"/>
                  </a:ext>
                </a:extLst>
              </a:tr>
              <a:tr h="34767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pod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수입 항구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 latinLnBrk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VARCHAR(30)</a:t>
                      </a:r>
                      <a:endParaRPr lang="ko-KR" altLang="en-US" sz="6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PK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237351242"/>
                  </a:ext>
                </a:extLst>
              </a:tr>
              <a:tr h="3571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qtyTwenty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20’DC</a:t>
                      </a:r>
                      <a:r>
                        <a:rPr lang="en-US" altLang="ko-KR" sz="6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6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DECIMAL(11,2)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NULL</a:t>
                      </a:r>
                      <a:endParaRPr kumimoji="0" lang="ko-KR" altLang="en-US" sz="6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550656702"/>
                  </a:ext>
                </a:extLst>
              </a:tr>
              <a:tr h="3571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qtyForty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40’DC </a:t>
                      </a:r>
                      <a:r>
                        <a:rPr lang="ko-KR" alt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DECIMAL(11,2)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NULL</a:t>
                      </a:r>
                      <a:endParaRPr kumimoji="0" lang="ko-KR" altLang="en-US" sz="6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850374790"/>
                  </a:ext>
                </a:extLst>
              </a:tr>
              <a:tr h="3571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amount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상세 변경 정보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VARCHAR(255)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6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55857649"/>
                  </a:ext>
                </a:extLst>
              </a:tr>
              <a:tr h="3571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pRowsqty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quotation</a:t>
                      </a:r>
                      <a:r>
                        <a:rPr lang="ko-KR" altLang="en-US" sz="6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테이블 </a:t>
                      </a:r>
                      <a:r>
                        <a:rPr lang="en-US" altLang="ko-KR" sz="6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row </a:t>
                      </a:r>
                      <a:r>
                        <a:rPr lang="ko-KR" altLang="en-US" sz="6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INT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6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01406034"/>
                  </a:ext>
                </a:extLst>
              </a:tr>
              <a:tr h="3571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recodeType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기록 타입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VARCHAR(6)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NOT NULL</a:t>
                      </a:r>
                      <a:endParaRPr kumimoji="0" lang="ko-KR" altLang="en-US" sz="6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516240070"/>
                  </a:ext>
                </a:extLst>
              </a:tr>
              <a:tr h="35718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details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상세 변경 정보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VARCHAR(255)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NULL</a:t>
                      </a:r>
                      <a:endParaRPr kumimoji="0" lang="ko-KR" altLang="en-US" sz="6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46718451"/>
                  </a:ext>
                </a:extLst>
              </a:tr>
              <a:tr h="34767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6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hDate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6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변경 시간</a:t>
                      </a: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600" b="0" i="0" u="none" strike="noStrike" cap="none" dirty="0" smtClean="0">
                          <a:solidFill>
                            <a:srgbClr val="000000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TIMESTAMP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6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Arial"/>
                          <a:sym typeface="Arial"/>
                        </a:rPr>
                        <a:t>NULL</a:t>
                      </a:r>
                      <a:endParaRPr kumimoji="0" lang="ko-KR" altLang="en-US" sz="6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6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826071217"/>
                  </a:ext>
                </a:extLst>
              </a:tr>
            </a:tbl>
          </a:graphicData>
        </a:graphic>
      </p:graphicFrame>
      <p:sp>
        <p:nvSpPr>
          <p:cNvPr id="4" name="Google Shape;64;p3"/>
          <p:cNvSpPr txBox="1">
            <a:spLocks/>
          </p:cNvSpPr>
          <p:nvPr/>
        </p:nvSpPr>
        <p:spPr>
          <a:xfrm>
            <a:off x="7326775" y="93593"/>
            <a:ext cx="1580704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2.4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테이블 명세</a:t>
            </a:r>
            <a:endParaRPr lang="en-US" altLang="ko-KR" dirty="0" smtClean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058" y="450950"/>
            <a:ext cx="24288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● </a:t>
            </a:r>
            <a:r>
              <a:rPr lang="en-US" altLang="ko-KR" sz="1600" dirty="0" err="1" smtClean="0"/>
              <a:t>quotation_history</a:t>
            </a:r>
            <a:r>
              <a:rPr lang="en-US" altLang="ko-KR" sz="1600" dirty="0" smtClean="0"/>
              <a:t> table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58666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4;p3"/>
          <p:cNvSpPr txBox="1">
            <a:spLocks/>
          </p:cNvSpPr>
          <p:nvPr/>
        </p:nvSpPr>
        <p:spPr>
          <a:xfrm>
            <a:off x="7047551" y="134502"/>
            <a:ext cx="2022620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2.5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클래스 다이어그램</a:t>
            </a:r>
            <a:endParaRPr lang="ko-KR" altLang="en-US" dirty="0"/>
          </a:p>
        </p:txBody>
      </p:sp>
      <p:pic>
        <p:nvPicPr>
          <p:cNvPr id="4" name="그림 3"/>
          <p:cNvPicPr/>
          <p:nvPr/>
        </p:nvPicPr>
        <p:blipFill>
          <a:blip r:embed="rId3"/>
          <a:stretch>
            <a:fillRect/>
          </a:stretch>
        </p:blipFill>
        <p:spPr>
          <a:xfrm>
            <a:off x="2100745" y="648569"/>
            <a:ext cx="4279900" cy="4177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15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798956" y="733010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Login </a:t>
            </a:r>
            <a:r>
              <a:rPr lang="ko-KR" altLang="en-US" dirty="0" smtClean="0"/>
              <a:t>페이지 </a:t>
            </a:r>
            <a:endParaRPr lang="ko-KR" altLang="en-US" dirty="0"/>
          </a:p>
        </p:txBody>
      </p:sp>
      <p:pic>
        <p:nvPicPr>
          <p:cNvPr id="5" name="그림 4"/>
          <p:cNvPicPr/>
          <p:nvPr/>
        </p:nvPicPr>
        <p:blipFill>
          <a:blip r:embed="rId3"/>
          <a:stretch>
            <a:fillRect/>
          </a:stretch>
        </p:blipFill>
        <p:spPr>
          <a:xfrm>
            <a:off x="1395762" y="1273810"/>
            <a:ext cx="6065203" cy="330454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178050" y="2641600"/>
            <a:ext cx="482600" cy="1778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178050" y="3257550"/>
            <a:ext cx="558800" cy="18415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5784850" y="2368550"/>
            <a:ext cx="889000" cy="1778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059237" y="603354"/>
            <a:ext cx="37144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FF0000"/>
                </a:solidFill>
              </a:rPr>
              <a:t>* Login</a:t>
            </a:r>
            <a:r>
              <a:rPr lang="ko-KR" altLang="en-US" sz="1050" dirty="0" smtClean="0">
                <a:solidFill>
                  <a:srgbClr val="FF0000"/>
                </a:solidFill>
              </a:rPr>
              <a:t> 기능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1. User ID, Password </a:t>
            </a:r>
            <a:r>
              <a:rPr lang="ko-KR" altLang="en-US" sz="1050" dirty="0" smtClean="0">
                <a:solidFill>
                  <a:srgbClr val="FF0000"/>
                </a:solidFill>
              </a:rPr>
              <a:t>입력 </a:t>
            </a:r>
            <a:endParaRPr lang="en-US" altLang="ko-KR" sz="1050" dirty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2. Login </a:t>
            </a:r>
            <a:r>
              <a:rPr lang="ko-KR" altLang="en-US" sz="1050" dirty="0" smtClean="0">
                <a:solidFill>
                  <a:srgbClr val="FF0000"/>
                </a:solidFill>
              </a:rPr>
              <a:t>버튼 클릭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3. </a:t>
            </a:r>
            <a:r>
              <a:rPr lang="ko-KR" altLang="en-US" sz="1050" dirty="0" smtClean="0">
                <a:solidFill>
                  <a:srgbClr val="FF0000"/>
                </a:solidFill>
              </a:rPr>
              <a:t>계정 정보가 없다면 </a:t>
            </a:r>
            <a:r>
              <a:rPr lang="en-US" altLang="ko-KR" sz="1050" dirty="0" smtClean="0">
                <a:solidFill>
                  <a:srgbClr val="FF0000"/>
                </a:solidFill>
              </a:rPr>
              <a:t>Create an account</a:t>
            </a:r>
            <a:r>
              <a:rPr lang="ko-KR" altLang="en-US" sz="1050" dirty="0" smtClean="0">
                <a:solidFill>
                  <a:srgbClr val="FF0000"/>
                </a:solidFill>
              </a:rPr>
              <a:t> 클릭 후 계정 생성</a:t>
            </a:r>
            <a:endParaRPr lang="ko-KR" altLang="en-US" sz="1050" dirty="0">
              <a:solidFill>
                <a:srgbClr val="FF0000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241550" y="3873500"/>
            <a:ext cx="393700" cy="2540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13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pic>
        <p:nvPicPr>
          <p:cNvPr id="11" name="그림 10"/>
          <p:cNvPicPr/>
          <p:nvPr/>
        </p:nvPicPr>
        <p:blipFill>
          <a:blip r:embed="rId3"/>
          <a:stretch>
            <a:fillRect/>
          </a:stretch>
        </p:blipFill>
        <p:spPr>
          <a:xfrm>
            <a:off x="2336013" y="1021258"/>
            <a:ext cx="4406265" cy="383095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392556" y="523460"/>
            <a:ext cx="19495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해상운임 목록 페이지 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213350" y="523460"/>
            <a:ext cx="400622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FF0000"/>
                </a:solidFill>
              </a:rPr>
              <a:t>1. </a:t>
            </a:r>
            <a:r>
              <a:rPr lang="ko-KR" altLang="en-US" sz="1050" dirty="0" smtClean="0">
                <a:solidFill>
                  <a:srgbClr val="FF0000"/>
                </a:solidFill>
              </a:rPr>
              <a:t>등록되어 있는 해상 운임 정보 확인 가능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2. Create Ocean Freight </a:t>
            </a:r>
            <a:r>
              <a:rPr lang="ko-KR" altLang="en-US" sz="1050" dirty="0" smtClean="0">
                <a:solidFill>
                  <a:srgbClr val="FF0000"/>
                </a:solidFill>
              </a:rPr>
              <a:t>버튼 클릭하여 해상운임 등록할 수 있음</a:t>
            </a:r>
            <a:endParaRPr lang="ko-KR" altLang="en-US" sz="1050" dirty="0">
              <a:solidFill>
                <a:srgbClr val="FF0000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393950" y="4679950"/>
            <a:ext cx="819150" cy="17226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256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92556" y="523460"/>
            <a:ext cx="19495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해상운임 등록 페이지 </a:t>
            </a:r>
            <a:endParaRPr lang="ko-KR" altLang="en-US" dirty="0"/>
          </a:p>
        </p:txBody>
      </p:sp>
      <p:pic>
        <p:nvPicPr>
          <p:cNvPr id="5" name="그림 4"/>
          <p:cNvPicPr/>
          <p:nvPr/>
        </p:nvPicPr>
        <p:blipFill>
          <a:blip r:embed="rId3"/>
          <a:stretch>
            <a:fillRect/>
          </a:stretch>
        </p:blipFill>
        <p:spPr>
          <a:xfrm>
            <a:off x="2164209" y="983637"/>
            <a:ext cx="4406265" cy="395097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698750" y="4654551"/>
            <a:ext cx="298450" cy="190499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264150" y="463574"/>
            <a:ext cx="307648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FF0000"/>
                </a:solidFill>
              </a:rPr>
              <a:t>* </a:t>
            </a:r>
            <a:r>
              <a:rPr lang="ko-KR" altLang="en-US" sz="1050" dirty="0" smtClean="0">
                <a:solidFill>
                  <a:srgbClr val="FF0000"/>
                </a:solidFill>
              </a:rPr>
              <a:t>해상운임 등록 기능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1. </a:t>
            </a:r>
            <a:r>
              <a:rPr lang="ko-KR" altLang="en-US" sz="1050" dirty="0" smtClean="0">
                <a:solidFill>
                  <a:srgbClr val="FF0000"/>
                </a:solidFill>
              </a:rPr>
              <a:t>해상운임 등록에 필요한 항목들을 필드에 입력</a:t>
            </a:r>
            <a:endParaRPr lang="en-US" altLang="ko-KR" sz="1050" dirty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2.</a:t>
            </a:r>
            <a:r>
              <a:rPr lang="ko-KR" altLang="en-US" sz="1050" dirty="0" smtClean="0">
                <a:solidFill>
                  <a:srgbClr val="FF0000"/>
                </a:solidFill>
              </a:rPr>
              <a:t> </a:t>
            </a:r>
            <a:r>
              <a:rPr lang="en-US" altLang="ko-KR" sz="1050" dirty="0">
                <a:solidFill>
                  <a:srgbClr val="FF0000"/>
                </a:solidFill>
              </a:rPr>
              <a:t>save </a:t>
            </a:r>
            <a:r>
              <a:rPr lang="ko-KR" altLang="en-US" sz="1050" dirty="0">
                <a:solidFill>
                  <a:srgbClr val="FF0000"/>
                </a:solidFill>
              </a:rPr>
              <a:t>버튼 클릭하여 등록</a:t>
            </a:r>
          </a:p>
          <a:p>
            <a:endParaRPr lang="ko-KR" altLang="en-US" sz="105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88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92556" y="523460"/>
            <a:ext cx="22188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해상운임 </a:t>
            </a:r>
            <a:r>
              <a:rPr lang="en-US" altLang="ko-KR" dirty="0" smtClean="0"/>
              <a:t>DETAIL</a:t>
            </a:r>
            <a:r>
              <a:rPr lang="ko-KR" altLang="en-US" dirty="0" smtClean="0"/>
              <a:t> 페이지 </a:t>
            </a:r>
            <a:endParaRPr lang="ko-KR" altLang="en-US" dirty="0"/>
          </a:p>
        </p:txBody>
      </p:sp>
      <p:pic>
        <p:nvPicPr>
          <p:cNvPr id="8" name="그림 7"/>
          <p:cNvPicPr/>
          <p:nvPr/>
        </p:nvPicPr>
        <p:blipFill>
          <a:blip r:embed="rId3"/>
          <a:stretch>
            <a:fillRect/>
          </a:stretch>
        </p:blipFill>
        <p:spPr>
          <a:xfrm>
            <a:off x="2298861" y="958237"/>
            <a:ext cx="4406265" cy="39954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11433" y="546543"/>
            <a:ext cx="26340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rgbClr val="FF0000"/>
                </a:solidFill>
              </a:rPr>
              <a:t>등록한</a:t>
            </a:r>
            <a:r>
              <a:rPr lang="en-US" altLang="ko-KR" sz="1100" dirty="0" smtClean="0">
                <a:solidFill>
                  <a:srgbClr val="FF0000"/>
                </a:solidFill>
              </a:rPr>
              <a:t> </a:t>
            </a:r>
            <a:r>
              <a:rPr lang="ko-KR" altLang="en-US" sz="1100" dirty="0" smtClean="0">
                <a:solidFill>
                  <a:srgbClr val="FF0000"/>
                </a:solidFill>
              </a:rPr>
              <a:t>해상운임의 상세 정보 확인 가능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673350" y="4495800"/>
            <a:ext cx="719206" cy="3429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4676" y="4451806"/>
            <a:ext cx="243368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FF0000"/>
                </a:solidFill>
              </a:rPr>
              <a:t>1. Modify </a:t>
            </a:r>
            <a:r>
              <a:rPr lang="ko-KR" altLang="en-US" sz="1050" dirty="0" smtClean="0">
                <a:solidFill>
                  <a:srgbClr val="FF0000"/>
                </a:solidFill>
              </a:rPr>
              <a:t>버튼 클릭 후 정보 수정 가능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2. Delete </a:t>
            </a:r>
            <a:r>
              <a:rPr lang="ko-KR" altLang="en-US" sz="1050" dirty="0" smtClean="0">
                <a:solidFill>
                  <a:srgbClr val="FF0000"/>
                </a:solidFill>
              </a:rPr>
              <a:t>버튼 클릭 후 정보 삭제 가능</a:t>
            </a:r>
            <a:endParaRPr lang="ko-KR" altLang="en-US" sz="105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795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4989" y="487118"/>
            <a:ext cx="1251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dirty="0" smtClean="0"/>
              <a:t>INDEX</a:t>
            </a:r>
            <a:endParaRPr lang="ko-KR" alt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1027314" y="898372"/>
            <a:ext cx="208743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 smtClean="0"/>
              <a:t>서비스 소개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1.1 </a:t>
            </a:r>
            <a:r>
              <a:rPr lang="ko-KR" altLang="en-US" dirty="0" smtClean="0"/>
              <a:t>시스템 개요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1.2 </a:t>
            </a:r>
            <a:r>
              <a:rPr lang="ko-KR" altLang="en-US" dirty="0" smtClean="0"/>
              <a:t>시스템 개발 배경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     1.3 </a:t>
            </a:r>
            <a:r>
              <a:rPr lang="ko-KR" altLang="en-US" dirty="0" smtClean="0"/>
              <a:t>요구사항 정의</a:t>
            </a:r>
            <a:endParaRPr lang="en-US" altLang="ko-KR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1027314" y="2238669"/>
            <a:ext cx="221727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/>
              <a:t>2. </a:t>
            </a:r>
            <a:r>
              <a:rPr lang="ko-KR" altLang="en-US" dirty="0" smtClean="0"/>
              <a:t>프로젝트 소개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2.1 </a:t>
            </a:r>
            <a:r>
              <a:rPr lang="ko-KR" altLang="en-US" dirty="0" smtClean="0"/>
              <a:t>개발환경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     2.2 </a:t>
            </a:r>
            <a:r>
              <a:rPr lang="ko-KR" altLang="en-US" dirty="0" smtClean="0"/>
              <a:t>시스템 구조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2.3 </a:t>
            </a:r>
            <a:r>
              <a:rPr lang="ko-KR" altLang="en-US" dirty="0" smtClean="0"/>
              <a:t>데이터베이스 구성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     2.4 </a:t>
            </a:r>
            <a:r>
              <a:rPr lang="ko-KR" altLang="en-US" dirty="0" smtClean="0"/>
              <a:t>테이블 명세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dirty="0" smtClean="0"/>
              <a:t>    2.5 </a:t>
            </a:r>
            <a:r>
              <a:rPr lang="ko-KR" altLang="en-US" dirty="0" smtClean="0"/>
              <a:t>클래스 다이어그램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27313" y="4271673"/>
            <a:ext cx="1449436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기술 상세</a:t>
            </a:r>
            <a:endParaRPr lang="en-US" altLang="ko-KR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1027313" y="4737235"/>
            <a:ext cx="906017" cy="4062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r>
              <a:rPr lang="en-US" altLang="ko-KR" dirty="0" smtClean="0"/>
              <a:t>. </a:t>
            </a:r>
            <a:r>
              <a:rPr lang="ko-KR" altLang="en-US" dirty="0" smtClean="0"/>
              <a:t>시연</a:t>
            </a:r>
            <a:endParaRPr lang="en-US" altLang="ko-K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92556" y="523460"/>
            <a:ext cx="25875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해상운임 등록 후 목록 페이지 </a:t>
            </a:r>
            <a:endParaRPr lang="ko-KR" altLang="en-US" dirty="0"/>
          </a:p>
        </p:txBody>
      </p:sp>
      <p:pic>
        <p:nvPicPr>
          <p:cNvPr id="5" name="그림 4"/>
          <p:cNvPicPr/>
          <p:nvPr/>
        </p:nvPicPr>
        <p:blipFill>
          <a:blip r:embed="rId3"/>
          <a:stretch>
            <a:fillRect/>
          </a:stretch>
        </p:blipFill>
        <p:spPr>
          <a:xfrm>
            <a:off x="2630617" y="938805"/>
            <a:ext cx="4111446" cy="395621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84187" y="3194050"/>
            <a:ext cx="28680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solidFill>
                  <a:srgbClr val="FF0000"/>
                </a:solidFill>
              </a:rPr>
              <a:t>등록한 </a:t>
            </a:r>
            <a:r>
              <a:rPr lang="ko-KR" altLang="en-US" sz="1000" dirty="0" err="1" smtClean="0">
                <a:solidFill>
                  <a:srgbClr val="FF0000"/>
                </a:solidFill>
              </a:rPr>
              <a:t>해상운임이</a:t>
            </a:r>
            <a:r>
              <a:rPr lang="ko-KR" altLang="en-US" sz="1000" dirty="0" smtClean="0">
                <a:solidFill>
                  <a:srgbClr val="FF0000"/>
                </a:solidFill>
              </a:rPr>
              <a:t> 추가된 것을 확인 할 수 있음</a:t>
            </a:r>
            <a:endParaRPr lang="en-US" altLang="ko-KR" sz="10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137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92556" y="523460"/>
            <a:ext cx="19992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해상운임 수정 페이지 </a:t>
            </a:r>
            <a:endParaRPr lang="ko-KR" altLang="en-US" dirty="0"/>
          </a:p>
        </p:txBody>
      </p:sp>
      <p:pic>
        <p:nvPicPr>
          <p:cNvPr id="6" name="그림 5"/>
          <p:cNvPicPr/>
          <p:nvPr/>
        </p:nvPicPr>
        <p:blipFill>
          <a:blip r:embed="rId3"/>
          <a:stretch>
            <a:fillRect/>
          </a:stretch>
        </p:blipFill>
        <p:spPr>
          <a:xfrm>
            <a:off x="2276102" y="937255"/>
            <a:ext cx="4406265" cy="393954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692400" y="3835400"/>
            <a:ext cx="546100" cy="2032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2692400" y="4254500"/>
            <a:ext cx="539750" cy="23495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98450" y="3835400"/>
            <a:ext cx="1925527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FF0000"/>
                </a:solidFill>
              </a:rPr>
              <a:t>*</a:t>
            </a:r>
            <a:r>
              <a:rPr lang="ko-KR" altLang="en-US" sz="1050" dirty="0" smtClean="0">
                <a:solidFill>
                  <a:srgbClr val="FF0000"/>
                </a:solidFill>
              </a:rPr>
              <a:t>수정 기능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1. </a:t>
            </a:r>
            <a:r>
              <a:rPr lang="ko-KR" altLang="en-US" sz="1050" dirty="0" smtClean="0">
                <a:solidFill>
                  <a:srgbClr val="FF0000"/>
                </a:solidFill>
              </a:rPr>
              <a:t>수정할 해상운임 정보 입력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2. Save </a:t>
            </a:r>
            <a:r>
              <a:rPr lang="ko-KR" altLang="en-US" sz="1050" dirty="0" smtClean="0">
                <a:solidFill>
                  <a:srgbClr val="FF0000"/>
                </a:solidFill>
              </a:rPr>
              <a:t>버튼 클릭</a:t>
            </a:r>
            <a:endParaRPr lang="ko-KR" altLang="en-US" sz="105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08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180524" y="523460"/>
            <a:ext cx="28568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해상운임 수정 후 </a:t>
            </a:r>
            <a:r>
              <a:rPr lang="en-US" altLang="ko-KR" dirty="0" smtClean="0"/>
              <a:t>DETAIL </a:t>
            </a:r>
            <a:r>
              <a:rPr lang="ko-KR" altLang="en-US" dirty="0" smtClean="0"/>
              <a:t>페이지 </a:t>
            </a:r>
            <a:endParaRPr lang="ko-KR" altLang="en-US" dirty="0"/>
          </a:p>
        </p:txBody>
      </p:sp>
      <p:pic>
        <p:nvPicPr>
          <p:cNvPr id="9" name="그림 8"/>
          <p:cNvPicPr/>
          <p:nvPr/>
        </p:nvPicPr>
        <p:blipFill>
          <a:blip r:embed="rId3"/>
          <a:stretch>
            <a:fillRect/>
          </a:stretch>
        </p:blipFill>
        <p:spPr>
          <a:xfrm>
            <a:off x="2405827" y="968319"/>
            <a:ext cx="4406265" cy="393573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3473450" y="4171950"/>
            <a:ext cx="452308" cy="19685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149850" y="4159250"/>
            <a:ext cx="438150" cy="20955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87350" y="4091801"/>
            <a:ext cx="21098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* </a:t>
            </a:r>
            <a:r>
              <a:rPr lang="ko-KR" altLang="en-US" sz="1200" dirty="0" smtClean="0">
                <a:solidFill>
                  <a:srgbClr val="FF0000"/>
                </a:solidFill>
              </a:rPr>
              <a:t>수정된 해상운임 확인 가능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31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123374" y="523460"/>
            <a:ext cx="25875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해상운임 수정 후 목록</a:t>
            </a:r>
            <a:r>
              <a:rPr lang="en-US" altLang="ko-KR" dirty="0" smtClean="0"/>
              <a:t> </a:t>
            </a:r>
            <a:r>
              <a:rPr lang="ko-KR" altLang="en-US" dirty="0" smtClean="0"/>
              <a:t>페이지 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1451" y="885383"/>
            <a:ext cx="4080717" cy="40634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98846" y="3194050"/>
            <a:ext cx="26340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rgbClr val="FF0000"/>
                </a:solidFill>
              </a:rPr>
              <a:t>목록에서 수정된 정보를 확인할 수 있음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94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836065" y="549964"/>
            <a:ext cx="1670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해상운임정보 삭제</a:t>
            </a:r>
            <a:endParaRPr lang="ko-KR" altLang="en-US" dirty="0"/>
          </a:p>
        </p:txBody>
      </p:sp>
      <p:pic>
        <p:nvPicPr>
          <p:cNvPr id="6" name="그림 5"/>
          <p:cNvPicPr/>
          <p:nvPr/>
        </p:nvPicPr>
        <p:blipFill>
          <a:blip r:embed="rId3"/>
          <a:stretch>
            <a:fillRect/>
          </a:stretch>
        </p:blipFill>
        <p:spPr>
          <a:xfrm>
            <a:off x="2468257" y="976216"/>
            <a:ext cx="4406265" cy="393319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4959350" y="1663700"/>
            <a:ext cx="349250" cy="2286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3225800" y="4603750"/>
            <a:ext cx="323850" cy="234950"/>
          </a:xfrm>
          <a:prstGeom prst="rect">
            <a:avLst/>
          </a:prstGeom>
          <a:noFill/>
          <a:ln w="127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5800" y="3282950"/>
            <a:ext cx="1500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*</a:t>
            </a:r>
            <a:r>
              <a:rPr lang="ko-KR" altLang="en-US" sz="1200" dirty="0" smtClean="0">
                <a:solidFill>
                  <a:srgbClr val="FF0000"/>
                </a:solidFill>
              </a:rPr>
              <a:t>삭제 기능</a:t>
            </a:r>
            <a:endParaRPr lang="en-US" altLang="ko-KR" sz="1200" dirty="0" smtClean="0">
              <a:solidFill>
                <a:srgbClr val="FF0000"/>
              </a:solidFill>
            </a:endParaRPr>
          </a:p>
          <a:p>
            <a:r>
              <a:rPr lang="en-US" altLang="ko-KR" sz="1200" dirty="0" smtClean="0">
                <a:solidFill>
                  <a:srgbClr val="FF0000"/>
                </a:solidFill>
              </a:rPr>
              <a:t>1. Delete </a:t>
            </a:r>
            <a:r>
              <a:rPr lang="ko-KR" altLang="en-US" sz="1200" dirty="0" smtClean="0">
                <a:solidFill>
                  <a:srgbClr val="FF0000"/>
                </a:solidFill>
              </a:rPr>
              <a:t>버튼 클릭</a:t>
            </a:r>
            <a:endParaRPr lang="en-US" altLang="ko-KR" sz="1200" dirty="0" smtClean="0">
              <a:solidFill>
                <a:srgbClr val="FF0000"/>
              </a:solidFill>
            </a:endParaRPr>
          </a:p>
          <a:p>
            <a:r>
              <a:rPr lang="en-US" altLang="ko-KR" sz="1200" dirty="0" smtClean="0">
                <a:solidFill>
                  <a:srgbClr val="FF0000"/>
                </a:solidFill>
              </a:rPr>
              <a:t>2. </a:t>
            </a:r>
            <a:r>
              <a:rPr lang="ko-KR" altLang="en-US" sz="1200" dirty="0" smtClean="0">
                <a:solidFill>
                  <a:srgbClr val="FF0000"/>
                </a:solidFill>
              </a:rPr>
              <a:t>확인 버튼 클릭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7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269297" y="486912"/>
            <a:ext cx="2896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해상운임정보 삭제 후 목록 페이지</a:t>
            </a:r>
            <a:endParaRPr lang="ko-KR" altLang="en-US" dirty="0"/>
          </a:p>
        </p:txBody>
      </p:sp>
      <p:pic>
        <p:nvPicPr>
          <p:cNvPr id="5" name="그림 4"/>
          <p:cNvPicPr/>
          <p:nvPr/>
        </p:nvPicPr>
        <p:blipFill>
          <a:blip r:embed="rId3"/>
          <a:stretch>
            <a:fillRect/>
          </a:stretch>
        </p:blipFill>
        <p:spPr>
          <a:xfrm>
            <a:off x="2561019" y="854324"/>
            <a:ext cx="4406265" cy="419475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128" y="3034251"/>
            <a:ext cx="253146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rgbClr val="FF0000"/>
                </a:solidFill>
              </a:rPr>
              <a:t>삭제 기능 수행한 해상운임 정보가</a:t>
            </a:r>
            <a:endParaRPr lang="en-US" altLang="ko-KR" sz="1100" dirty="0" smtClean="0">
              <a:solidFill>
                <a:srgbClr val="FF0000"/>
              </a:solidFill>
            </a:endParaRPr>
          </a:p>
          <a:p>
            <a:r>
              <a:rPr lang="ko-KR" altLang="en-US" sz="1100" dirty="0" smtClean="0">
                <a:solidFill>
                  <a:srgbClr val="FF0000"/>
                </a:solidFill>
              </a:rPr>
              <a:t>목록에서 사라진 것을 확인 할 수 있음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891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872824" y="652563"/>
            <a:ext cx="1491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회원가입 페이지</a:t>
            </a:r>
            <a:endParaRPr lang="ko-KR" altLang="en-US" dirty="0"/>
          </a:p>
        </p:txBody>
      </p:sp>
      <p:pic>
        <p:nvPicPr>
          <p:cNvPr id="6" name="그림 5"/>
          <p:cNvPicPr/>
          <p:nvPr/>
        </p:nvPicPr>
        <p:blipFill>
          <a:blip r:embed="rId3"/>
          <a:stretch>
            <a:fillRect/>
          </a:stretch>
        </p:blipFill>
        <p:spPr>
          <a:xfrm>
            <a:off x="2415249" y="1328572"/>
            <a:ext cx="4406265" cy="2539365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971800" y="1892300"/>
            <a:ext cx="387350" cy="1270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2965450" y="2298700"/>
            <a:ext cx="387350" cy="14605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971800" y="2698750"/>
            <a:ext cx="558800" cy="1270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971800" y="3092450"/>
            <a:ext cx="273050" cy="14605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988468" y="3505200"/>
            <a:ext cx="321469" cy="17621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786438" y="1651000"/>
            <a:ext cx="461962" cy="14605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69328" y="543249"/>
            <a:ext cx="34034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FF0000"/>
                </a:solidFill>
              </a:rPr>
              <a:t>* </a:t>
            </a:r>
            <a:r>
              <a:rPr lang="ko-KR" altLang="en-US" sz="1050" dirty="0" smtClean="0">
                <a:solidFill>
                  <a:srgbClr val="FF0000"/>
                </a:solidFill>
              </a:rPr>
              <a:t>회원가입 기능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1. User ID, Password </a:t>
            </a:r>
            <a:r>
              <a:rPr lang="ko-KR" altLang="en-US" sz="1050" dirty="0" smtClean="0">
                <a:solidFill>
                  <a:srgbClr val="FF0000"/>
                </a:solidFill>
              </a:rPr>
              <a:t>입력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2. Create </a:t>
            </a:r>
            <a:r>
              <a:rPr lang="ko-KR" altLang="en-US" sz="1050" dirty="0" smtClean="0">
                <a:solidFill>
                  <a:srgbClr val="FF0000"/>
                </a:solidFill>
              </a:rPr>
              <a:t>버튼 클릭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en-US" altLang="ko-KR" sz="1050" dirty="0" smtClean="0">
                <a:solidFill>
                  <a:srgbClr val="FF0000"/>
                </a:solidFill>
              </a:rPr>
              <a:t>3. </a:t>
            </a:r>
            <a:r>
              <a:rPr lang="ko-KR" altLang="en-US" sz="1050" dirty="0" smtClean="0">
                <a:solidFill>
                  <a:srgbClr val="FF0000"/>
                </a:solidFill>
              </a:rPr>
              <a:t>계정 정보가 있다면 </a:t>
            </a:r>
            <a:r>
              <a:rPr lang="en-US" altLang="ko-KR" sz="1050" dirty="0" smtClean="0">
                <a:solidFill>
                  <a:srgbClr val="FF0000"/>
                </a:solidFill>
              </a:rPr>
              <a:t>Please log in </a:t>
            </a:r>
            <a:r>
              <a:rPr lang="ko-KR" altLang="en-US" sz="1050" dirty="0" smtClean="0">
                <a:solidFill>
                  <a:srgbClr val="FF0000"/>
                </a:solidFill>
              </a:rPr>
              <a:t>버튼 클릭 후 </a:t>
            </a:r>
            <a:r>
              <a:rPr lang="en-US" altLang="ko-KR" sz="1050" dirty="0" smtClean="0">
                <a:solidFill>
                  <a:srgbClr val="FF0000"/>
                </a:solidFill>
              </a:rPr>
              <a:t>login</a:t>
            </a:r>
            <a:endParaRPr lang="ko-KR" altLang="en-US" sz="105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42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044549" y="612808"/>
            <a:ext cx="12522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Q &amp; A </a:t>
            </a:r>
            <a:r>
              <a:rPr lang="ko-KR" altLang="en-US" dirty="0" smtClean="0"/>
              <a:t>게시판</a:t>
            </a:r>
            <a:endParaRPr lang="ko-KR" altLang="en-US" dirty="0"/>
          </a:p>
        </p:txBody>
      </p:sp>
      <p:pic>
        <p:nvPicPr>
          <p:cNvPr id="6" name="그림 5"/>
          <p:cNvPicPr/>
          <p:nvPr/>
        </p:nvPicPr>
        <p:blipFill>
          <a:blip r:embed="rId3"/>
          <a:stretch>
            <a:fillRect/>
          </a:stretch>
        </p:blipFill>
        <p:spPr>
          <a:xfrm>
            <a:off x="1469089" y="1009469"/>
            <a:ext cx="6264926" cy="366854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671888" y="1976438"/>
            <a:ext cx="1195387" cy="20955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090863" y="1481138"/>
            <a:ext cx="719137" cy="23336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7362825" y="1481138"/>
            <a:ext cx="323850" cy="223837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090863" y="4462463"/>
            <a:ext cx="719137" cy="21555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68300" y="4362490"/>
            <a:ext cx="230383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solidFill>
                  <a:srgbClr val="FF0000"/>
                </a:solidFill>
              </a:rPr>
              <a:t>Inquiry Registration </a:t>
            </a:r>
            <a:r>
              <a:rPr lang="ko-KR" altLang="en-US" sz="1050" dirty="0" smtClean="0">
                <a:solidFill>
                  <a:srgbClr val="FF0000"/>
                </a:solidFill>
              </a:rPr>
              <a:t>버튼 클릭 하여 </a:t>
            </a:r>
            <a:endParaRPr lang="en-US" altLang="ko-KR" sz="1050" dirty="0" smtClean="0">
              <a:solidFill>
                <a:srgbClr val="FF0000"/>
              </a:solidFill>
            </a:endParaRPr>
          </a:p>
          <a:p>
            <a:r>
              <a:rPr lang="ko-KR" altLang="en-US" sz="1050" dirty="0" smtClean="0">
                <a:solidFill>
                  <a:srgbClr val="FF0000"/>
                </a:solidFill>
              </a:rPr>
              <a:t>질문 등록할 수 있음</a:t>
            </a:r>
            <a:endParaRPr lang="ko-KR" altLang="en-US" sz="105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01934" y="1443365"/>
            <a:ext cx="17107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rgbClr val="FF0000"/>
                </a:solidFill>
              </a:rPr>
              <a:t>최근 등록한 순서로 정렬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67325" y="1481138"/>
            <a:ext cx="11464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rgbClr val="FF0000"/>
                </a:solidFill>
              </a:rPr>
              <a:t>질문 목록 조회 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38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7734015" y="125397"/>
            <a:ext cx="13148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3.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기술 상세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024671" y="658242"/>
            <a:ext cx="1311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관리자 페이지</a:t>
            </a:r>
            <a:endParaRPr lang="ko-KR" altLang="en-US" dirty="0"/>
          </a:p>
        </p:txBody>
      </p:sp>
      <p:pic>
        <p:nvPicPr>
          <p:cNvPr id="5" name="그림 4"/>
          <p:cNvPicPr/>
          <p:nvPr/>
        </p:nvPicPr>
        <p:blipFill>
          <a:blip r:embed="rId3"/>
          <a:stretch>
            <a:fillRect/>
          </a:stretch>
        </p:blipFill>
        <p:spPr>
          <a:xfrm>
            <a:off x="1838780" y="1171284"/>
            <a:ext cx="6033011" cy="342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38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4;p3"/>
          <p:cNvSpPr txBox="1">
            <a:spLocks/>
          </p:cNvSpPr>
          <p:nvPr/>
        </p:nvSpPr>
        <p:spPr>
          <a:xfrm>
            <a:off x="8210832" y="125397"/>
            <a:ext cx="742175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4. 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시연</a:t>
            </a:r>
            <a:endParaRPr lang="ko-KR" altLang="en-US" dirty="0"/>
          </a:p>
        </p:txBody>
      </p:sp>
      <p:pic>
        <p:nvPicPr>
          <p:cNvPr id="2" name="견적관리 웹시스템 시연_맹주호_220404_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2800" y="595455"/>
            <a:ext cx="7340349" cy="412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65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"/>
          <p:cNvSpPr txBox="1">
            <a:spLocks noGrp="1"/>
          </p:cNvSpPr>
          <p:nvPr>
            <p:ph type="body" idx="1"/>
          </p:nvPr>
        </p:nvSpPr>
        <p:spPr>
          <a:xfrm>
            <a:off x="381668" y="1091623"/>
            <a:ext cx="8520600" cy="1779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/>
              <a:t>수출입 무역 회사들의 제품 원가 산정 시 중요한 구성 요소인 해상운임을 최소한의 정보로 실시간 확인 할 수 있는 해상운임 견적 제공 시스템</a:t>
            </a:r>
          </a:p>
        </p:txBody>
      </p:sp>
      <p:sp>
        <p:nvSpPr>
          <p:cNvPr id="5" name="Google Shape;64;p3"/>
          <p:cNvSpPr txBox="1">
            <a:spLocks/>
          </p:cNvSpPr>
          <p:nvPr/>
        </p:nvSpPr>
        <p:spPr>
          <a:xfrm>
            <a:off x="7609558" y="125397"/>
            <a:ext cx="1489485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1.1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시스템 개요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718" y="2226238"/>
            <a:ext cx="1714500" cy="22479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391" y="2226238"/>
            <a:ext cx="1714500" cy="22479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4045" y="2130707"/>
            <a:ext cx="1714500" cy="2247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321" y="2665765"/>
            <a:ext cx="2222459" cy="2187322"/>
          </a:xfrm>
          <a:prstGeom prst="rect">
            <a:avLst/>
          </a:prstGeom>
        </p:spPr>
      </p:pic>
      <p:sp>
        <p:nvSpPr>
          <p:cNvPr id="6" name="내용 개체 틀 2"/>
          <p:cNvSpPr txBox="1">
            <a:spLocks/>
          </p:cNvSpPr>
          <p:nvPr/>
        </p:nvSpPr>
        <p:spPr>
          <a:xfrm>
            <a:off x="141828" y="653646"/>
            <a:ext cx="8690578" cy="2701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4289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377" marR="0" lvl="1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566" marR="0" lvl="2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754" marR="0" lvl="3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5943" marR="0" lvl="4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131" marR="0" lvl="5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320" marR="0" lvl="6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509" marR="0" lvl="7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697" marR="0" lvl="8" indent="-31749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1600" dirty="0" smtClean="0"/>
              <a:t>해외 수출입 무역회사 담당자들의 해상 운송비 견적 요구가 빈번함에 따라 해상 운임 자동 견적 시스템 개발이 필요하다 판단</a:t>
            </a:r>
            <a:endParaRPr lang="en-US" altLang="ko-KR" sz="1600" dirty="0" smtClean="0"/>
          </a:p>
          <a:p>
            <a:pPr marL="114298" indent="0">
              <a:lnSpc>
                <a:spcPct val="150000"/>
              </a:lnSpc>
              <a:buNone/>
            </a:pP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ko-KR" altLang="en-US" sz="1600" dirty="0" smtClean="0"/>
              <a:t>견적 확인의 </a:t>
            </a:r>
            <a:r>
              <a:rPr lang="ko-KR" altLang="en-US" sz="1600" dirty="0" err="1" smtClean="0"/>
              <a:t>즉시성으로</a:t>
            </a:r>
            <a:r>
              <a:rPr lang="ko-KR" altLang="en-US" sz="1600" dirty="0" smtClean="0"/>
              <a:t> 인한 편리함과 </a:t>
            </a:r>
            <a:r>
              <a:rPr lang="en-US" altLang="ko-KR" sz="1600" dirty="0" smtClean="0"/>
              <a:t>e-mail, </a:t>
            </a:r>
            <a:r>
              <a:rPr lang="ko-KR" altLang="en-US" sz="1600" dirty="0" smtClean="0"/>
              <a:t>유선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대면 문의에 대한 번거로움을 해소하고자 선정</a:t>
            </a:r>
            <a:endParaRPr lang="ko-KR" altLang="en-US" sz="1600" dirty="0"/>
          </a:p>
        </p:txBody>
      </p:sp>
      <p:sp>
        <p:nvSpPr>
          <p:cNvPr id="4" name="Google Shape;64;p3"/>
          <p:cNvSpPr txBox="1">
            <a:spLocks/>
          </p:cNvSpPr>
          <p:nvPr/>
        </p:nvSpPr>
        <p:spPr>
          <a:xfrm>
            <a:off x="7076304" y="133348"/>
            <a:ext cx="2019633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1.2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시스템 개발 배경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704" y="2607516"/>
            <a:ext cx="9016739" cy="23038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" name="Google Shape;78;p5"/>
          <p:cNvGraphicFramePr/>
          <p:nvPr>
            <p:extLst>
              <p:ext uri="{D42A27DB-BD31-4B8C-83A1-F6EECF244321}">
                <p14:modId xmlns:p14="http://schemas.microsoft.com/office/powerpoint/2010/main" val="1075054719"/>
              </p:ext>
            </p:extLst>
          </p:nvPr>
        </p:nvGraphicFramePr>
        <p:xfrm>
          <a:off x="428709" y="472439"/>
          <a:ext cx="8113311" cy="4617450"/>
        </p:xfrm>
        <a:graphic>
          <a:graphicData uri="http://schemas.openxmlformats.org/drawingml/2006/table">
            <a:tbl>
              <a:tblPr>
                <a:noFill/>
                <a:tableStyleId>{9D403204-F723-4648-9B3E-1B3B93A4B5DA}</a:tableStyleId>
              </a:tblPr>
              <a:tblGrid>
                <a:gridCol w="14297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33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58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95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48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4361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1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</a:t>
                      </a:r>
                      <a:endParaRPr sz="11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1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서비스명</a:t>
                      </a:r>
                      <a:endParaRPr sz="11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1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요구사항</a:t>
                      </a:r>
                      <a:endParaRPr sz="11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1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설명</a:t>
                      </a:r>
                      <a:endParaRPr sz="11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1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비고 </a:t>
                      </a:r>
                      <a:endParaRPr sz="11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8323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0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공통</a:t>
                      </a:r>
                      <a:endParaRPr sz="10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8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ID,</a:t>
                      </a:r>
                      <a:r>
                        <a:rPr lang="en-US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PW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입력한 </a:t>
                      </a: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ID, PW </a:t>
                      </a: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일치하면 로그인</a:t>
                      </a:r>
                      <a:endParaRPr lang="ko-KR" altLang="en-US"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7853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회원가입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User</a:t>
                      </a:r>
                      <a:r>
                        <a:rPr lang="en-US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name,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Password,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Email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 정보를 입력하여 회원 가입</a:t>
                      </a:r>
                      <a:endParaRPr lang="ko-KR" altLang="en-US"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554578015"/>
                  </a:ext>
                </a:extLst>
              </a:tr>
              <a:tr h="657382">
                <a:tc row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0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관리자</a:t>
                      </a:r>
                      <a:endParaRPr sz="10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8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 등록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Port</a:t>
                      </a:r>
                      <a:r>
                        <a:rPr lang="en-US" altLang="ko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of Loading,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Port of Discharge,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Ocean</a:t>
                      </a:r>
                      <a:r>
                        <a:rPr lang="en-US" altLang="ko-KR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Freight Charge Per 20’DC,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Ocean</a:t>
                      </a:r>
                      <a:r>
                        <a:rPr lang="en-US" altLang="ko-KR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Freight Charge Per 40’DC</a:t>
                      </a:r>
                      <a:endParaRPr lang="en-US" altLang="ko-KR"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 정보를 입력하여 등록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853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 조회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 </a:t>
                      </a: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목록에서 선택 조회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 Port</a:t>
                      </a:r>
                      <a:r>
                        <a:rPr lang="en-US" altLang="ko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of Loading</a:t>
                      </a:r>
                      <a:r>
                        <a:rPr lang="ko-KR" altLang="en-US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조회</a:t>
                      </a:r>
                      <a:endParaRPr lang="en-US" altLang="ko-KR" sz="800" u="none" strike="noStrike" cap="none" baseline="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 Port of Discharge</a:t>
                      </a:r>
                      <a:r>
                        <a:rPr lang="ko-KR" altLang="en-US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 조회</a:t>
                      </a:r>
                      <a:endParaRPr lang="en-US" altLang="ko-KR" sz="800" u="none" strike="noStrike" cap="none" baseline="0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 정보 조회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968627177"/>
                  </a:ext>
                </a:extLst>
              </a:tr>
              <a:tr h="418323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 수정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</a:t>
                      </a:r>
                      <a:r>
                        <a:rPr lang="en-US" altLang="ko-KR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Ocean</a:t>
                      </a:r>
                      <a:r>
                        <a:rPr lang="en-US" altLang="ko-KR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Freight Charge Per 20’DC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 Ocean</a:t>
                      </a:r>
                      <a:r>
                        <a:rPr lang="en-US" altLang="ko-KR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Freight Charge Per 40’DC</a:t>
                      </a:r>
                      <a:endParaRPr lang="en-US" altLang="ko-KR"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선택한 해상운임 정보 수정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174756040"/>
                  </a:ext>
                </a:extLst>
              </a:tr>
              <a:tr h="298794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 삭제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 운임 정보 선택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선택한 해상운임 정보 삭제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83779713"/>
                  </a:ext>
                </a:extLst>
              </a:tr>
              <a:tr h="657382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0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</a:t>
                      </a:r>
                      <a:endParaRPr sz="10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8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 </a:t>
                      </a:r>
                      <a:r>
                        <a:rPr lang="ko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요청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Port</a:t>
                      </a:r>
                      <a:r>
                        <a:rPr lang="en-US" altLang="ko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of Loading,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Port of Discharge,</a:t>
                      </a:r>
                      <a:endParaRPr lang="en-US" altLang="ko-KR" sz="800" u="none" strike="noStrike" cap="none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Container Type,</a:t>
                      </a:r>
                      <a:endParaRPr lang="en-US" altLang="ko-KR" sz="800" u="none" strike="noStrike" cap="none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Container </a:t>
                      </a:r>
                      <a:r>
                        <a:rPr lang="en-US" altLang="ko" sz="8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Q’ty</a:t>
                      </a:r>
                      <a:endParaRPr lang="en-US" altLang="ko-KR"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해상운임 정보 요청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4373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8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운임 검색 결과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Port</a:t>
                      </a:r>
                      <a:r>
                        <a:rPr lang="en-US" altLang="ko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of Loading,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8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Port of Discharge,</a:t>
                      </a:r>
                      <a:endParaRPr lang="en-US" altLang="ko-KR" sz="800" u="none" strike="noStrike" cap="none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Container </a:t>
                      </a:r>
                      <a:r>
                        <a:rPr lang="en-US" altLang="ko" sz="8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Q’ty</a:t>
                      </a:r>
                      <a:endParaRPr lang="en-US" altLang="ko" sz="800" u="none" strike="noStrike" cap="none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Amount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사용자가 요청한 조건에 대한 검색 결과를 나타낸다</a:t>
                      </a:r>
                      <a:r>
                        <a:rPr lang="en-US" altLang="ko-KR" sz="8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 u="none" strike="noStrike" cap="none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운임 유효 기한 </a:t>
                      </a:r>
                      <a:endParaRPr lang="en-US" altLang="ko" sz="800" u="none" strike="noStrike" cap="none" dirty="0" smtClean="0">
                        <a:solidFill>
                          <a:schemeClr val="dk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800" u="none" strike="noStrike" cap="none" dirty="0" smtClean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함께 </a:t>
                      </a:r>
                      <a:r>
                        <a:rPr lang="ko" sz="800" u="none" strike="noStrike" cap="none" dirty="0">
                          <a:solidFill>
                            <a:schemeClr val="dk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기재</a:t>
                      </a:r>
                      <a:endParaRPr sz="8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Google Shape;64;p3"/>
          <p:cNvSpPr txBox="1">
            <a:spLocks/>
          </p:cNvSpPr>
          <p:nvPr/>
        </p:nvSpPr>
        <p:spPr>
          <a:xfrm>
            <a:off x="7247740" y="93593"/>
            <a:ext cx="1738774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1.3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요구사항 정의</a:t>
            </a:r>
            <a:endParaRPr lang="en-US" altLang="ko-KR" dirty="0" smtClean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6006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64;p3"/>
          <p:cNvSpPr txBox="1">
            <a:spLocks/>
          </p:cNvSpPr>
          <p:nvPr/>
        </p:nvSpPr>
        <p:spPr>
          <a:xfrm>
            <a:off x="7683357" y="134502"/>
            <a:ext cx="1519624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2.1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개발 환경</a:t>
            </a:r>
            <a:endParaRPr lang="ko-KR" alt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4AE3074-6CE7-49B2-A4F3-EAF53A4E700E}"/>
              </a:ext>
            </a:extLst>
          </p:cNvPr>
          <p:cNvSpPr txBox="1"/>
          <p:nvPr/>
        </p:nvSpPr>
        <p:spPr>
          <a:xfrm>
            <a:off x="1411483" y="1145164"/>
            <a:ext cx="7603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" b="1" dirty="0" smtClean="0">
                <a:solidFill>
                  <a:schemeClr val="bg1"/>
                </a:solidFill>
                <a:cs typeface="Arial" pitchFamily="34" charset="0"/>
              </a:rPr>
              <a:t>Django</a:t>
            </a:r>
            <a:endParaRPr lang="ko-KR" altLang="en-US" sz="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C17CE61-7433-4C43-A272-C136407261A1}"/>
              </a:ext>
            </a:extLst>
          </p:cNvPr>
          <p:cNvSpPr txBox="1"/>
          <p:nvPr/>
        </p:nvSpPr>
        <p:spPr>
          <a:xfrm>
            <a:off x="3517815" y="1827275"/>
            <a:ext cx="118082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" b="1" dirty="0" smtClean="0">
                <a:solidFill>
                  <a:schemeClr val="bg1"/>
                </a:solidFill>
                <a:cs typeface="Arial" pitchFamily="34" charset="0"/>
              </a:rPr>
              <a:t>HTML/CSS</a:t>
            </a:r>
            <a:endParaRPr lang="ko-KR" altLang="en-US" sz="7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9F0D597-04C2-4243-A4E7-A620FAC41BEB}"/>
              </a:ext>
            </a:extLst>
          </p:cNvPr>
          <p:cNvSpPr txBox="1"/>
          <p:nvPr/>
        </p:nvSpPr>
        <p:spPr>
          <a:xfrm>
            <a:off x="2171826" y="1103525"/>
            <a:ext cx="1336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2205F60-0214-4A21-BA59-88C5E732F8A5}"/>
              </a:ext>
            </a:extLst>
          </p:cNvPr>
          <p:cNvSpPr txBox="1"/>
          <p:nvPr/>
        </p:nvSpPr>
        <p:spPr>
          <a:xfrm>
            <a:off x="1371092" y="1762329"/>
            <a:ext cx="1709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6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3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1227441" y="1291143"/>
            <a:ext cx="2336431" cy="1058383"/>
            <a:chOff x="395534" y="3681188"/>
            <a:chExt cx="3972999" cy="1058383"/>
          </a:xfrm>
        </p:grpSpPr>
        <p:sp>
          <p:nvSpPr>
            <p:cNvPr id="83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681188"/>
              <a:ext cx="3972999" cy="389513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75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dirty="0" smtClean="0">
                  <a:solidFill>
                    <a:schemeClr val="bg1"/>
                  </a:solidFill>
                  <a:cs typeface="Arial" pitchFamily="34" charset="0"/>
                </a:rPr>
                <a:t>Web Framework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4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4093240"/>
              <a:ext cx="39729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Django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Bootstrap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5262073" y="1291143"/>
            <a:ext cx="2336431" cy="1335382"/>
            <a:chOff x="395534" y="3681188"/>
            <a:chExt cx="3972999" cy="1335382"/>
          </a:xfrm>
        </p:grpSpPr>
        <p:sp>
          <p:nvSpPr>
            <p:cNvPr id="81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681188"/>
              <a:ext cx="3972999" cy="389513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dirty="0" smtClean="0">
                  <a:solidFill>
                    <a:schemeClr val="bg1"/>
                  </a:solidFill>
                  <a:cs typeface="Arial" pitchFamily="34" charset="0"/>
                </a:rPr>
                <a:t>Language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2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4093240"/>
              <a:ext cx="39729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Python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HTML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CSS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1227441" y="3255510"/>
            <a:ext cx="2336431" cy="781384"/>
            <a:chOff x="395534" y="3681188"/>
            <a:chExt cx="3972999" cy="781384"/>
          </a:xfrm>
        </p:grpSpPr>
        <p:sp>
          <p:nvSpPr>
            <p:cNvPr id="79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681188"/>
              <a:ext cx="3972999" cy="389513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50000"/>
              </a:schemeClr>
            </a:solidFill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dirty="0" smtClean="0">
                  <a:solidFill>
                    <a:schemeClr val="bg1"/>
                  </a:solidFill>
                  <a:cs typeface="Arial" pitchFamily="34" charset="0"/>
                </a:rPr>
                <a:t>DBMS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0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4093240"/>
              <a:ext cx="39729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MySQL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6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5262073" y="3255510"/>
            <a:ext cx="2336431" cy="695677"/>
            <a:chOff x="395534" y="3681188"/>
            <a:chExt cx="3972999" cy="695677"/>
          </a:xfrm>
        </p:grpSpPr>
        <p:sp>
          <p:nvSpPr>
            <p:cNvPr id="77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681188"/>
              <a:ext cx="3972999" cy="389513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dirty="0" smtClean="0">
                  <a:solidFill>
                    <a:schemeClr val="bg1"/>
                  </a:solidFill>
                  <a:cs typeface="Arial" pitchFamily="34" charset="0"/>
                </a:rPr>
                <a:t>Web Hosting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8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4099866"/>
              <a:ext cx="39729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Amazon Web Services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순서도: 수행의 시작/종료 7"/>
          <p:cNvSpPr/>
          <p:nvPr/>
        </p:nvSpPr>
        <p:spPr>
          <a:xfrm>
            <a:off x="1006250" y="603089"/>
            <a:ext cx="1012674" cy="488789"/>
          </a:xfrm>
          <a:prstGeom prst="flowChartTerminator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 smtClean="0">
                <a:solidFill>
                  <a:schemeClr val="bg1"/>
                </a:solidFill>
                <a:latin typeface="+mn-ea"/>
              </a:rPr>
              <a:t>page_login</a:t>
            </a:r>
            <a:endParaRPr lang="en-US" altLang="ko-KR" sz="800" dirty="0" smtClean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login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페이지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Google Shape;64;p3"/>
          <p:cNvSpPr txBox="1">
            <a:spLocks/>
          </p:cNvSpPr>
          <p:nvPr/>
        </p:nvSpPr>
        <p:spPr>
          <a:xfrm>
            <a:off x="7468525" y="133348"/>
            <a:ext cx="15384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2.2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시스템 구조</a:t>
            </a:r>
            <a:endParaRPr lang="ko-KR" altLang="en-US" dirty="0"/>
          </a:p>
        </p:txBody>
      </p:sp>
      <p:sp>
        <p:nvSpPr>
          <p:cNvPr id="11" name="순서도: 데이터 10"/>
          <p:cNvSpPr/>
          <p:nvPr/>
        </p:nvSpPr>
        <p:spPr>
          <a:xfrm>
            <a:off x="769009" y="1408639"/>
            <a:ext cx="1487156" cy="456055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ID, PW 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입력</a:t>
            </a:r>
          </a:p>
        </p:txBody>
      </p:sp>
      <p:sp>
        <p:nvSpPr>
          <p:cNvPr id="12" name="순서도: 판단 11"/>
          <p:cNvSpPr/>
          <p:nvPr/>
        </p:nvSpPr>
        <p:spPr>
          <a:xfrm>
            <a:off x="765089" y="2329437"/>
            <a:ext cx="1497999" cy="572756"/>
          </a:xfrm>
          <a:prstGeom prst="flowChartDecision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login 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버튼 클릭</a:t>
            </a:r>
          </a:p>
        </p:txBody>
      </p:sp>
      <p:sp>
        <p:nvSpPr>
          <p:cNvPr id="13" name="순서도: 데이터 12"/>
          <p:cNvSpPr/>
          <p:nvPr/>
        </p:nvSpPr>
        <p:spPr>
          <a:xfrm>
            <a:off x="5781168" y="3235342"/>
            <a:ext cx="2593287" cy="681783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“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아이디 또는 비밀번호를 잘못 입력하셨습니다</a:t>
            </a:r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.” 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메시지 출력</a:t>
            </a:r>
            <a:endParaRPr lang="en-US" altLang="ko-KR" sz="8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(login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  버튼 위에</a:t>
            </a:r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)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순서도: 판단 13"/>
          <p:cNvSpPr/>
          <p:nvPr/>
        </p:nvSpPr>
        <p:spPr>
          <a:xfrm>
            <a:off x="3469866" y="1376632"/>
            <a:ext cx="1456132" cy="572756"/>
          </a:xfrm>
          <a:prstGeom prst="flowChartDecision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회원 가입 버튼 클릭</a:t>
            </a:r>
          </a:p>
        </p:txBody>
      </p:sp>
      <p:sp>
        <p:nvSpPr>
          <p:cNvPr id="15" name="순서도: 수행의 시작/종료 14"/>
          <p:cNvSpPr/>
          <p:nvPr/>
        </p:nvSpPr>
        <p:spPr>
          <a:xfrm>
            <a:off x="6329820" y="1416824"/>
            <a:ext cx="1320357" cy="488789"/>
          </a:xfrm>
          <a:prstGeom prst="flowChartTerminator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>
                <a:solidFill>
                  <a:schemeClr val="bg1"/>
                </a:solidFill>
                <a:latin typeface="+mn-ea"/>
              </a:rPr>
              <a:t>page_signin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으로 이동</a:t>
            </a:r>
            <a:endParaRPr lang="en-US" altLang="ko-KR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931285" y="3269759"/>
            <a:ext cx="1165609" cy="612950"/>
          </a:xfrm>
          <a:prstGeom prst="rec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ID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가 </a:t>
            </a:r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admin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인지</a:t>
            </a:r>
            <a:endParaRPr lang="en-US" altLang="ko-KR" sz="8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user 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인지 확인</a:t>
            </a:r>
          </a:p>
        </p:txBody>
      </p:sp>
      <p:sp>
        <p:nvSpPr>
          <p:cNvPr id="17" name="순서도: 수행의 시작/종료 16"/>
          <p:cNvSpPr/>
          <p:nvPr/>
        </p:nvSpPr>
        <p:spPr>
          <a:xfrm>
            <a:off x="3691595" y="4364875"/>
            <a:ext cx="1012674" cy="488789"/>
          </a:xfrm>
          <a:prstGeom prst="flowChartTerminator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>
                <a:solidFill>
                  <a:schemeClr val="bg1"/>
                </a:solidFill>
                <a:latin typeface="+mn-ea"/>
              </a:rPr>
              <a:t>page_user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로 이동</a:t>
            </a:r>
          </a:p>
        </p:txBody>
      </p:sp>
      <p:sp>
        <p:nvSpPr>
          <p:cNvPr id="18" name="순서도: 수행의 시작/종료 17"/>
          <p:cNvSpPr/>
          <p:nvPr/>
        </p:nvSpPr>
        <p:spPr>
          <a:xfrm>
            <a:off x="740022" y="4372348"/>
            <a:ext cx="1561501" cy="511093"/>
          </a:xfrm>
          <a:prstGeom prst="flowChartTerminator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>
                <a:solidFill>
                  <a:schemeClr val="bg1"/>
                </a:solidFill>
                <a:latin typeface="+mn-ea"/>
              </a:rPr>
              <a:t>page_management</a:t>
            </a:r>
            <a:r>
              <a:rPr lang="ko-KR" altLang="en-US" sz="800" dirty="0">
                <a:solidFill>
                  <a:schemeClr val="bg1"/>
                </a:solidFill>
                <a:latin typeface="+mn-ea"/>
              </a:rPr>
              <a:t>로 이동</a:t>
            </a:r>
          </a:p>
        </p:txBody>
      </p:sp>
      <p:cxnSp>
        <p:nvCxnSpPr>
          <p:cNvPr id="20" name="직선 화살표 연결선 19"/>
          <p:cNvCxnSpPr>
            <a:stCxn id="8" idx="2"/>
            <a:endCxn id="11" idx="1"/>
          </p:cNvCxnSpPr>
          <p:nvPr/>
        </p:nvCxnSpPr>
        <p:spPr>
          <a:xfrm>
            <a:off x="1512587" y="1091878"/>
            <a:ext cx="0" cy="316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>
            <a:stCxn id="11" idx="4"/>
            <a:endCxn id="12" idx="0"/>
          </p:cNvCxnSpPr>
          <p:nvPr/>
        </p:nvCxnSpPr>
        <p:spPr>
          <a:xfrm>
            <a:off x="1512587" y="1864694"/>
            <a:ext cx="1502" cy="464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12" idx="2"/>
            <a:endCxn id="16" idx="0"/>
          </p:cNvCxnSpPr>
          <p:nvPr/>
        </p:nvCxnSpPr>
        <p:spPr>
          <a:xfrm>
            <a:off x="1514089" y="2902193"/>
            <a:ext cx="1" cy="367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16" idx="2"/>
            <a:endCxn id="18" idx="0"/>
          </p:cNvCxnSpPr>
          <p:nvPr/>
        </p:nvCxnSpPr>
        <p:spPr>
          <a:xfrm>
            <a:off x="1514090" y="3882709"/>
            <a:ext cx="6683" cy="489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꺾인 연결선 29"/>
          <p:cNvCxnSpPr>
            <a:stCxn id="8" idx="3"/>
            <a:endCxn id="14" idx="0"/>
          </p:cNvCxnSpPr>
          <p:nvPr/>
        </p:nvCxnSpPr>
        <p:spPr>
          <a:xfrm>
            <a:off x="2018924" y="847484"/>
            <a:ext cx="2179008" cy="5291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>
            <a:stCxn id="14" idx="3"/>
            <a:endCxn id="15" idx="1"/>
          </p:cNvCxnSpPr>
          <p:nvPr/>
        </p:nvCxnSpPr>
        <p:spPr>
          <a:xfrm flipV="1">
            <a:off x="4925998" y="1661219"/>
            <a:ext cx="1403822" cy="1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>
            <a:stCxn id="16" idx="3"/>
            <a:endCxn id="13" idx="2"/>
          </p:cNvCxnSpPr>
          <p:nvPr/>
        </p:nvCxnSpPr>
        <p:spPr>
          <a:xfrm>
            <a:off x="2096894" y="3576234"/>
            <a:ext cx="39436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꺾인 연결선 35"/>
          <p:cNvCxnSpPr>
            <a:stCxn id="16" idx="3"/>
            <a:endCxn id="17" idx="0"/>
          </p:cNvCxnSpPr>
          <p:nvPr/>
        </p:nvCxnSpPr>
        <p:spPr>
          <a:xfrm>
            <a:off x="2096894" y="3576234"/>
            <a:ext cx="2101038" cy="78864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551086" y="3991734"/>
            <a:ext cx="7216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+mn-ea"/>
                <a:ea typeface="+mn-ea"/>
              </a:rPr>
              <a:t>ID = admin</a:t>
            </a:r>
            <a:endParaRPr lang="ko-KR" altLang="en-US" sz="800" dirty="0">
              <a:latin typeface="+mn-ea"/>
              <a:ea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246504" y="3939129"/>
            <a:ext cx="62709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000">
                <a:latin typeface="+mj-ea"/>
                <a:ea typeface="+mj-ea"/>
              </a:defRPr>
            </a:lvl1pPr>
          </a:lstStyle>
          <a:p>
            <a:r>
              <a:rPr lang="en-US" altLang="ko-KR" sz="800" dirty="0">
                <a:latin typeface="+mn-ea"/>
                <a:ea typeface="+mn-ea"/>
              </a:rPr>
              <a:t>ID = user</a:t>
            </a:r>
            <a:endParaRPr lang="ko-KR" altLang="en-US" sz="800" dirty="0">
              <a:latin typeface="+mn-ea"/>
              <a:ea typeface="+mn-ea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226244" y="3296666"/>
            <a:ext cx="15760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000">
                <a:latin typeface="+mj-ea"/>
                <a:ea typeface="+mj-ea"/>
              </a:defRPr>
            </a:lvl1pPr>
          </a:lstStyle>
          <a:p>
            <a:r>
              <a:rPr lang="en-US" altLang="ko-KR" sz="800" dirty="0" smtClean="0">
                <a:latin typeface="+mn-ea"/>
                <a:ea typeface="+mn-ea"/>
              </a:rPr>
              <a:t>DB</a:t>
            </a:r>
            <a:r>
              <a:rPr lang="ko-KR" altLang="en-US" sz="800" dirty="0" smtClean="0">
                <a:latin typeface="+mn-ea"/>
                <a:ea typeface="+mn-ea"/>
              </a:rPr>
              <a:t>에 있는 </a:t>
            </a:r>
            <a:r>
              <a:rPr lang="en-US" altLang="ko-KR" sz="800" dirty="0" smtClean="0">
                <a:latin typeface="+mn-ea"/>
                <a:ea typeface="+mn-ea"/>
              </a:rPr>
              <a:t>ID or PW</a:t>
            </a:r>
            <a:r>
              <a:rPr lang="ko-KR" altLang="en-US" sz="800" dirty="0" smtClean="0">
                <a:latin typeface="+mn-ea"/>
                <a:ea typeface="+mn-ea"/>
              </a:rPr>
              <a:t>와 불일치</a:t>
            </a:r>
            <a:endParaRPr lang="ko-KR" altLang="en-US" sz="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557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4;p3"/>
          <p:cNvSpPr txBox="1">
            <a:spLocks/>
          </p:cNvSpPr>
          <p:nvPr/>
        </p:nvSpPr>
        <p:spPr>
          <a:xfrm>
            <a:off x="7468528" y="135200"/>
            <a:ext cx="1538409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2.2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시스템 구조</a:t>
            </a:r>
            <a:endParaRPr lang="ko-KR" altLang="en-US" dirty="0"/>
          </a:p>
        </p:txBody>
      </p:sp>
      <p:sp>
        <p:nvSpPr>
          <p:cNvPr id="4" name="순서도: 수행의 시작/종료 3"/>
          <p:cNvSpPr/>
          <p:nvPr/>
        </p:nvSpPr>
        <p:spPr>
          <a:xfrm>
            <a:off x="3772026" y="517675"/>
            <a:ext cx="1524533" cy="345914"/>
          </a:xfrm>
          <a:prstGeom prst="flowChartTerminator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err="1" smtClean="0">
                <a:solidFill>
                  <a:schemeClr val="bg1"/>
                </a:solidFill>
                <a:latin typeface="+mn-ea"/>
              </a:rPr>
              <a:t>page_management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" name="순서도: 데이터 5"/>
          <p:cNvSpPr/>
          <p:nvPr/>
        </p:nvSpPr>
        <p:spPr>
          <a:xfrm>
            <a:off x="3639251" y="1084804"/>
            <a:ext cx="1773204" cy="392758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수출입 국가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항구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입력</a:t>
            </a:r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및 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Container Type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  선택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순서도: 판단 6"/>
          <p:cNvSpPr/>
          <p:nvPr/>
        </p:nvSpPr>
        <p:spPr>
          <a:xfrm>
            <a:off x="884694" y="2145185"/>
            <a:ext cx="1391592" cy="501488"/>
          </a:xfrm>
          <a:prstGeom prst="flowChartDecision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수정 버튼 클릭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3" name="직선 화살표 연결선 12"/>
          <p:cNvCxnSpPr>
            <a:stCxn id="4" idx="2"/>
          </p:cNvCxnSpPr>
          <p:nvPr/>
        </p:nvCxnSpPr>
        <p:spPr>
          <a:xfrm flipH="1">
            <a:off x="4534292" y="863589"/>
            <a:ext cx="1" cy="2312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순서도: 데이터 35"/>
          <p:cNvSpPr/>
          <p:nvPr/>
        </p:nvSpPr>
        <p:spPr>
          <a:xfrm>
            <a:off x="6708181" y="1088749"/>
            <a:ext cx="1681941" cy="390991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‘Ocean Freight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를</a:t>
            </a:r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등록하세요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’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표시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7" name="순서도: 데이터 36"/>
          <p:cNvSpPr/>
          <p:nvPr/>
        </p:nvSpPr>
        <p:spPr>
          <a:xfrm>
            <a:off x="6256759" y="2132214"/>
            <a:ext cx="2386667" cy="430221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Ocean Freight Charge, Validity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입력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8" name="순서도: 판단 37"/>
          <p:cNvSpPr/>
          <p:nvPr/>
        </p:nvSpPr>
        <p:spPr>
          <a:xfrm>
            <a:off x="6919085" y="2849365"/>
            <a:ext cx="1276762" cy="572756"/>
          </a:xfrm>
          <a:prstGeom prst="flowChartDecision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등록 버튼 클릭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5" name="순서도: 저장 데이터 34"/>
          <p:cNvSpPr/>
          <p:nvPr/>
        </p:nvSpPr>
        <p:spPr>
          <a:xfrm>
            <a:off x="1087915" y="3699265"/>
            <a:ext cx="979298" cy="542925"/>
          </a:xfrm>
          <a:prstGeom prst="flowChartOnlineStorage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운임 정보 수정 성공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6" name="순서도: 데이터 45"/>
          <p:cNvSpPr/>
          <p:nvPr/>
        </p:nvSpPr>
        <p:spPr>
          <a:xfrm>
            <a:off x="808494" y="1084805"/>
            <a:ext cx="1563851" cy="401072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Ocean Freight Charge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및 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Validity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표시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0" name="순서도: 데이터 49"/>
          <p:cNvSpPr/>
          <p:nvPr/>
        </p:nvSpPr>
        <p:spPr>
          <a:xfrm>
            <a:off x="837061" y="2957858"/>
            <a:ext cx="1481005" cy="430221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수정 항목 입력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1" name="순서도: 판단 50"/>
          <p:cNvSpPr/>
          <p:nvPr/>
        </p:nvSpPr>
        <p:spPr>
          <a:xfrm>
            <a:off x="3845841" y="2136871"/>
            <a:ext cx="1413054" cy="501488"/>
          </a:xfrm>
          <a:prstGeom prst="flowChartDecision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삭제  버튼 클릭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2" name="순서도: 저장 데이터 51"/>
          <p:cNvSpPr/>
          <p:nvPr/>
        </p:nvSpPr>
        <p:spPr>
          <a:xfrm>
            <a:off x="7077935" y="3657200"/>
            <a:ext cx="959062" cy="542925"/>
          </a:xfrm>
          <a:prstGeom prst="flowChartOnlineStorage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운임 정보 등록 성공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3" name="순서도: 저장 데이터 52"/>
          <p:cNvSpPr/>
          <p:nvPr/>
        </p:nvSpPr>
        <p:spPr>
          <a:xfrm>
            <a:off x="4082722" y="3690951"/>
            <a:ext cx="939291" cy="542925"/>
          </a:xfrm>
          <a:prstGeom prst="flowChartOnlineStorage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운임 정보 삭제 성공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95" name="직선 화살표 연결선 194"/>
          <p:cNvCxnSpPr>
            <a:stCxn id="46" idx="4"/>
            <a:endCxn id="7" idx="0"/>
          </p:cNvCxnSpPr>
          <p:nvPr/>
        </p:nvCxnSpPr>
        <p:spPr>
          <a:xfrm flipH="1">
            <a:off x="1580490" y="1485877"/>
            <a:ext cx="9930" cy="659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직선 화살표 연결선 198"/>
          <p:cNvCxnSpPr>
            <a:stCxn id="7" idx="2"/>
            <a:endCxn id="50" idx="1"/>
          </p:cNvCxnSpPr>
          <p:nvPr/>
        </p:nvCxnSpPr>
        <p:spPr>
          <a:xfrm flipH="1">
            <a:off x="1577564" y="2646673"/>
            <a:ext cx="2926" cy="311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직선 화살표 연결선 201"/>
          <p:cNvCxnSpPr>
            <a:stCxn id="50" idx="4"/>
            <a:endCxn id="35" idx="0"/>
          </p:cNvCxnSpPr>
          <p:nvPr/>
        </p:nvCxnSpPr>
        <p:spPr>
          <a:xfrm>
            <a:off x="1577564" y="3388079"/>
            <a:ext cx="0" cy="311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꺾인 연결선 224"/>
          <p:cNvCxnSpPr>
            <a:stCxn id="46" idx="4"/>
            <a:endCxn id="51" idx="0"/>
          </p:cNvCxnSpPr>
          <p:nvPr/>
        </p:nvCxnSpPr>
        <p:spPr>
          <a:xfrm rot="16200000" flipH="1">
            <a:off x="2745897" y="330400"/>
            <a:ext cx="650994" cy="29619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직선 화살표 연결선 226"/>
          <p:cNvCxnSpPr>
            <a:stCxn id="51" idx="2"/>
            <a:endCxn id="53" idx="0"/>
          </p:cNvCxnSpPr>
          <p:nvPr/>
        </p:nvCxnSpPr>
        <p:spPr>
          <a:xfrm>
            <a:off x="4552368" y="2638359"/>
            <a:ext cx="0" cy="1052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꺾인 연결선 232"/>
          <p:cNvCxnSpPr>
            <a:stCxn id="36" idx="4"/>
          </p:cNvCxnSpPr>
          <p:nvPr/>
        </p:nvCxnSpPr>
        <p:spPr>
          <a:xfrm rot="16200000" flipH="1">
            <a:off x="7245775" y="1783116"/>
            <a:ext cx="606754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화살표 연결선 235"/>
          <p:cNvCxnSpPr>
            <a:endCxn id="38" idx="0"/>
          </p:cNvCxnSpPr>
          <p:nvPr/>
        </p:nvCxnSpPr>
        <p:spPr>
          <a:xfrm>
            <a:off x="7549153" y="2516715"/>
            <a:ext cx="8313" cy="332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화살표 연결선 237"/>
          <p:cNvCxnSpPr>
            <a:stCxn id="38" idx="2"/>
            <a:endCxn id="52" idx="0"/>
          </p:cNvCxnSpPr>
          <p:nvPr/>
        </p:nvCxnSpPr>
        <p:spPr>
          <a:xfrm>
            <a:off x="7557466" y="3422121"/>
            <a:ext cx="0" cy="235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직선 화살표 연결선 270"/>
          <p:cNvCxnSpPr>
            <a:stCxn id="6" idx="2"/>
            <a:endCxn id="46" idx="5"/>
          </p:cNvCxnSpPr>
          <p:nvPr/>
        </p:nvCxnSpPr>
        <p:spPr>
          <a:xfrm flipH="1">
            <a:off x="2215960" y="1281183"/>
            <a:ext cx="1600611" cy="4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직선 화살표 연결선 272"/>
          <p:cNvCxnSpPr>
            <a:stCxn id="6" idx="5"/>
            <a:endCxn id="36" idx="2"/>
          </p:cNvCxnSpPr>
          <p:nvPr/>
        </p:nvCxnSpPr>
        <p:spPr>
          <a:xfrm>
            <a:off x="5235135" y="1281183"/>
            <a:ext cx="1641240" cy="3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9" name="TextBox 278"/>
          <p:cNvSpPr txBox="1"/>
          <p:nvPr/>
        </p:nvSpPr>
        <p:spPr>
          <a:xfrm>
            <a:off x="2331169" y="1066258"/>
            <a:ext cx="16289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+mn-ea"/>
                <a:ea typeface="+mn-ea"/>
              </a:rPr>
              <a:t>조건에 해당하는 데이터가 있음</a:t>
            </a:r>
            <a:endParaRPr lang="ko-KR" altLang="en-US" sz="800" dirty="0">
              <a:latin typeface="+mn-ea"/>
              <a:ea typeface="+mn-ea"/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5338440" y="1074937"/>
            <a:ext cx="16289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+mn-ea"/>
                <a:ea typeface="+mn-ea"/>
              </a:rPr>
              <a:t>조건에 해당하는 데이터가 없음</a:t>
            </a:r>
            <a:endParaRPr lang="ko-KR" altLang="en-US" sz="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217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4;p3"/>
          <p:cNvSpPr txBox="1">
            <a:spLocks/>
          </p:cNvSpPr>
          <p:nvPr/>
        </p:nvSpPr>
        <p:spPr>
          <a:xfrm>
            <a:off x="7477690" y="130698"/>
            <a:ext cx="1583217" cy="32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SzPts val="1100"/>
            </a:pPr>
            <a:r>
              <a:rPr lang="en-US" altLang="ko-KR" dirty="0" smtClean="0">
                <a:latin typeface="Malgun Gothic"/>
                <a:ea typeface="Malgun Gothic"/>
                <a:cs typeface="Malgun Gothic"/>
                <a:sym typeface="Malgun Gothic"/>
              </a:rPr>
              <a:t>2.2</a:t>
            </a:r>
            <a:r>
              <a:rPr lang="ko-KR" altLang="en-US" dirty="0" smtClean="0">
                <a:latin typeface="Malgun Gothic"/>
                <a:ea typeface="Malgun Gothic"/>
                <a:cs typeface="Malgun Gothic"/>
                <a:sym typeface="Malgun Gothic"/>
              </a:rPr>
              <a:t> 시스템 구조</a:t>
            </a:r>
            <a:endParaRPr lang="ko-KR" altLang="en-US" dirty="0"/>
          </a:p>
        </p:txBody>
      </p:sp>
      <p:sp>
        <p:nvSpPr>
          <p:cNvPr id="4" name="순서도: 수행의 시작/종료 3"/>
          <p:cNvSpPr/>
          <p:nvPr/>
        </p:nvSpPr>
        <p:spPr>
          <a:xfrm>
            <a:off x="3772026" y="517675"/>
            <a:ext cx="1524533" cy="345914"/>
          </a:xfrm>
          <a:prstGeom prst="flowChartTerminator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page_inquiry_ofc_01</a:t>
            </a:r>
          </a:p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페이지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3" name="직선 화살표 연결선 12"/>
          <p:cNvCxnSpPr>
            <a:stCxn id="4" idx="2"/>
            <a:endCxn id="28" idx="1"/>
          </p:cNvCxnSpPr>
          <p:nvPr/>
        </p:nvCxnSpPr>
        <p:spPr>
          <a:xfrm flipH="1">
            <a:off x="4534289" y="863589"/>
            <a:ext cx="4" cy="327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순서도: 데이터 45"/>
          <p:cNvSpPr/>
          <p:nvPr/>
        </p:nvSpPr>
        <p:spPr>
          <a:xfrm>
            <a:off x="758478" y="1945836"/>
            <a:ext cx="2056939" cy="572754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Ocean Freight Charge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및 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Validity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표시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1" name="순서도: 판단 50"/>
          <p:cNvSpPr/>
          <p:nvPr/>
        </p:nvSpPr>
        <p:spPr>
          <a:xfrm>
            <a:off x="3827761" y="1970465"/>
            <a:ext cx="1413054" cy="501488"/>
          </a:xfrm>
          <a:prstGeom prst="flowChartDecision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조회  버튼 클릭 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2" name="순서도: 저장 데이터 51"/>
          <p:cNvSpPr/>
          <p:nvPr/>
        </p:nvSpPr>
        <p:spPr>
          <a:xfrm>
            <a:off x="6749107" y="3776242"/>
            <a:ext cx="1409475" cy="542925"/>
          </a:xfrm>
          <a:prstGeom prst="flowChartOnlineStorage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관리자에게 운임 요청 메시지 전달됨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8" name="순서도: 데이터 27"/>
          <p:cNvSpPr/>
          <p:nvPr/>
        </p:nvSpPr>
        <p:spPr>
          <a:xfrm>
            <a:off x="3630886" y="1191579"/>
            <a:ext cx="1806805" cy="426266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수출입 국가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항구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입력</a:t>
            </a:r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및 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Container Type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  선택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9" name="순서도: 데이터 28"/>
          <p:cNvSpPr/>
          <p:nvPr/>
        </p:nvSpPr>
        <p:spPr>
          <a:xfrm>
            <a:off x="6150810" y="1945836"/>
            <a:ext cx="2543610" cy="526116"/>
          </a:xfrm>
          <a:prstGeom prst="flowChartInputOutput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운임 요청 버튼 위에</a:t>
            </a:r>
            <a:endParaRPr lang="en-US" altLang="ko-KR" sz="800" dirty="0" smtClean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‘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관리자에게 운임을 요청하시려면 아래 운임 요청 버튼을 눌러주세요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’ </a:t>
            </a:r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표시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0" name="직선 화살표 연결선 9"/>
          <p:cNvCxnSpPr>
            <a:stCxn id="51" idx="1"/>
            <a:endCxn id="46" idx="5"/>
          </p:cNvCxnSpPr>
          <p:nvPr/>
        </p:nvCxnSpPr>
        <p:spPr>
          <a:xfrm flipH="1">
            <a:off x="2609723" y="2221209"/>
            <a:ext cx="1218038" cy="110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29" idx="4"/>
            <a:endCxn id="40" idx="0"/>
          </p:cNvCxnSpPr>
          <p:nvPr/>
        </p:nvCxnSpPr>
        <p:spPr>
          <a:xfrm>
            <a:off x="7422615" y="2471952"/>
            <a:ext cx="29440" cy="4318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51" idx="3"/>
            <a:endCxn id="29" idx="2"/>
          </p:cNvCxnSpPr>
          <p:nvPr/>
        </p:nvCxnSpPr>
        <p:spPr>
          <a:xfrm flipV="1">
            <a:off x="5240815" y="2208894"/>
            <a:ext cx="1164356" cy="12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순서도: 판단 39"/>
          <p:cNvSpPr/>
          <p:nvPr/>
        </p:nvSpPr>
        <p:spPr>
          <a:xfrm>
            <a:off x="6745528" y="2903833"/>
            <a:ext cx="1413054" cy="501488"/>
          </a:xfrm>
          <a:prstGeom prst="flowChartDecision">
            <a:avLst/>
          </a:prstGeom>
          <a:solidFill>
            <a:srgbClr val="5994F5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bg1"/>
                </a:solidFill>
                <a:latin typeface="+mn-ea"/>
              </a:rPr>
              <a:t>운임 요청  버튼 클릭 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9" name="직선 화살표 연결선 18"/>
          <p:cNvCxnSpPr>
            <a:stCxn id="40" idx="2"/>
            <a:endCxn id="52" idx="0"/>
          </p:cNvCxnSpPr>
          <p:nvPr/>
        </p:nvCxnSpPr>
        <p:spPr>
          <a:xfrm>
            <a:off x="7452055" y="3405321"/>
            <a:ext cx="1790" cy="370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28" idx="4"/>
            <a:endCxn id="51" idx="0"/>
          </p:cNvCxnSpPr>
          <p:nvPr/>
        </p:nvCxnSpPr>
        <p:spPr>
          <a:xfrm flipH="1">
            <a:off x="4534288" y="1617845"/>
            <a:ext cx="1" cy="352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746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4302</TotalTime>
  <Words>1182</Words>
  <Application>Microsoft Office PowerPoint</Application>
  <PresentationFormat>화면 슬라이드 쇼(16:9)</PresentationFormat>
  <Paragraphs>412</Paragraphs>
  <Slides>29</Slides>
  <Notes>28</Notes>
  <HiddenSlides>1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Malgun Gothic</vt:lpstr>
      <vt:lpstr>Malgun Gothic</vt:lpstr>
      <vt:lpstr>Arial</vt:lpstr>
      <vt:lpstr>Simple Light</vt:lpstr>
      <vt:lpstr>수출입 물류 견적관리 웹시스템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수출입 해상 운송비 견적 시스템</dc:title>
  <dc:creator>20208</dc:creator>
  <cp:lastModifiedBy>맹주호</cp:lastModifiedBy>
  <cp:revision>112</cp:revision>
  <dcterms:modified xsi:type="dcterms:W3CDTF">2022-04-13T04:41:00Z</dcterms:modified>
</cp:coreProperties>
</file>